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5.jpg" ContentType="image/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4.jpg" ContentType="image/unknown"/>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7" r:id="rId2"/>
    <p:sldId id="280" r:id="rId3"/>
    <p:sldId id="259" r:id="rId4"/>
    <p:sldId id="278" r:id="rId5"/>
    <p:sldId id="256" r:id="rId6"/>
    <p:sldId id="263" r:id="rId7"/>
    <p:sldId id="265" r:id="rId8"/>
    <p:sldId id="258" r:id="rId9"/>
    <p:sldId id="287" r:id="rId10"/>
    <p:sldId id="260" r:id="rId11"/>
    <p:sldId id="257" r:id="rId12"/>
    <p:sldId id="293" r:id="rId13"/>
    <p:sldId id="290" r:id="rId14"/>
    <p:sldId id="291" r:id="rId15"/>
    <p:sldId id="292" r:id="rId16"/>
    <p:sldId id="288" r:id="rId17"/>
    <p:sldId id="283" r:id="rId18"/>
    <p:sldId id="294" r:id="rId19"/>
    <p:sldId id="284" r:id="rId20"/>
    <p:sldId id="285" r:id="rId21"/>
    <p:sldId id="296" r:id="rId22"/>
    <p:sldId id="268" r:id="rId23"/>
    <p:sldId id="298" r:id="rId24"/>
    <p:sldId id="269" r:id="rId25"/>
    <p:sldId id="281" r:id="rId26"/>
    <p:sldId id="271" r:id="rId27"/>
    <p:sldId id="279" r:id="rId28"/>
    <p:sldId id="272" r:id="rId29"/>
    <p:sldId id="274" r:id="rId30"/>
    <p:sldId id="282"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1165"/>
    <a:srgbClr val="FF3399"/>
    <a:srgbClr val="FF6699"/>
    <a:srgbClr val="FFC000"/>
    <a:srgbClr val="EB11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77" d="100"/>
          <a:sy n="77" d="100"/>
        </p:scale>
        <p:origin x="69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82026-AA34-4968-90E6-7DE71C2C396C}" type="datetimeFigureOut">
              <a:rPr lang="en-IN" smtClean="0"/>
              <a:t>11-11-2024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FD45EB-23B8-4167-8DC4-318EF1ED0ED4}" type="slidenum">
              <a:rPr lang="en-IN" smtClean="0"/>
              <a:t>‹#›</a:t>
            </a:fld>
            <a:endParaRPr lang="en-IN"/>
          </a:p>
        </p:txBody>
      </p:sp>
    </p:spTree>
    <p:extLst>
      <p:ext uri="{BB962C8B-B14F-4D97-AF65-F5344CB8AC3E}">
        <p14:creationId xmlns:p14="http://schemas.microsoft.com/office/powerpoint/2010/main" val="92957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30F75-6344-8E8D-6A14-1983BEF6E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3A39EA-B3A1-0910-2AE0-0EEA4F793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1A628-BC73-BCBE-944B-E1B6D58328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86302B-06D5-1090-771D-D36ECFC48142}"/>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81255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4934F-207D-9C07-15B9-9B609A7B8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C1E70-FD28-B150-4C93-56B2DE281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CFBC8-433E-5126-2A6A-E119F375F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D46018-7BCF-4B6B-0028-1BE8E12F0100}"/>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29887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147AC-BC61-4F61-0764-54A257B3A1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AD6DF-2A82-68A0-B9D7-BA342F338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5A914-AB44-8A54-AD29-66A01CBFE7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D02BA-C6CF-ED87-7F6A-5E89F27FC5E1}"/>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723438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8E318-4228-7E02-70FD-D9F8D2933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B712C-8CA3-57C5-7A80-D106526813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D2984-1AC2-E7B7-A919-32B2D5EFC4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971F1A-C67F-ED73-FA1C-2A4FF39B6A7D}"/>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423788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E29A4-D40B-34BB-C851-F6ABF6255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0BBAF-1F51-5F64-7708-6842BE12D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4E5ED-720B-89E3-20B7-3F54050215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75EED4-7D79-8B09-FF5F-2ADD8B3F666F}"/>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579764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08874-00CA-11BF-9962-5F1D0088A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25355F-4B84-1B6D-3E01-CD329791A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79771-1180-7501-9451-78452D485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DB8570-0DD6-11C0-E1BB-0DAAFC9E7E6A}"/>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284047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BBCB-794F-B910-8A58-B10215601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027D68-EDB2-CFCC-AD72-0674A99BAC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0F016-61EF-345B-7499-25C38367CE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522D01-A4B4-4586-FF61-F4A80DBAAF50}"/>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413595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92BE6-6966-6D03-AC89-EE7C15379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D4DBF-78B4-540B-54F3-DC0E0D646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F046E-7E96-F541-0D4E-A7E5EA8AAF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69B17F-216F-5725-ADCF-0FCDEC706068}"/>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4113933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189FD-B737-4A04-7D52-0DDB04953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17713-0683-0560-88FC-8E6AF9B51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DCD4C-C749-E848-81D3-20FECC5463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306D4E-1D7F-A6C4-67E4-937F549139F1}"/>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31079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453F8-66D3-AFCC-01C4-6641D0F2C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235F4-C421-8FE3-566A-A85C40C02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AEA97-DEBB-9AD2-225C-A894F29248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6F611D-5BC5-E995-FAF2-3849B330259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06988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DD55-5348-1D16-608A-42E638F642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0A45331-6699-12AE-0C36-C373A86153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86601F-B888-741E-16F2-3184823F729F}"/>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20064ED1-D4D9-EAEE-1513-AA093548B9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D39F03-3793-B940-BC4C-DF53D3E7098D}"/>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6478086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1F2A-0B39-4C2B-531B-802B0F7F835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1F20D8-2015-72F3-D263-2F09EA7740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174DF3-E2D8-26BF-379D-3FFB202D031D}"/>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B8AC7BE0-F489-DA68-7B9B-6F2DBABCC1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5AFB96-EF82-AADB-EA43-E1F624620871}"/>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41933870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BD2833-A47C-C051-CC03-55BB4BCE3C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9069DF-DFA8-8164-8774-610DF0F193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D35DDC-037B-5A84-A32A-2FC48BC90055}"/>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18D1FEC4-1A0C-60F6-BA5A-96207C1C59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32A432-3EE8-6746-3E65-D89B996E4EDA}"/>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9396411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a:ln/>
        </p:spPr>
      </p:sp>
    </p:spTree>
    <p:extLst>
      <p:ext uri="{BB962C8B-B14F-4D97-AF65-F5344CB8AC3E}">
        <p14:creationId xmlns:p14="http://schemas.microsoft.com/office/powerpoint/2010/main" val="30598439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a:ln/>
        </p:spPr>
      </p:sp>
    </p:spTree>
    <p:extLst>
      <p:ext uri="{BB962C8B-B14F-4D97-AF65-F5344CB8AC3E}">
        <p14:creationId xmlns:p14="http://schemas.microsoft.com/office/powerpoint/2010/main" val="2225136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1957755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635150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41868237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34712633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4020154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EC9A-8509-50FA-6363-AF06A4BF1A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44C74D-6E99-437C-5805-2090152FF5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8E0A36-8E39-70B0-017D-6C017819B4B0}"/>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5216B372-EF1D-8CF1-87A7-4563EAD4CE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1E23FF-FAF1-017A-BE65-898A4F4E048F}"/>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2198223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81DB-8025-AC5A-ECEC-AED534188B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2B56E6-B13A-97FB-377E-D197F13FA0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1B7D18-A16A-D76A-D7A9-789432887E62}"/>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AC6A946F-9658-F9CD-EC30-A0BDC4F23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C0B492-D6EF-945B-FA56-B5C5C80F2C9B}"/>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579933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AC3A-408E-37FE-E056-0BAC270466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C4DF5E-C533-CBFD-0B16-A208B29085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1D02D24-456F-D32E-7EB9-0C17BDF5D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7734E7-EA99-8846-8D77-4C6FC6CC59EC}"/>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6" name="Footer Placeholder 5">
            <a:extLst>
              <a:ext uri="{FF2B5EF4-FFF2-40B4-BE49-F238E27FC236}">
                <a16:creationId xmlns:a16="http://schemas.microsoft.com/office/drawing/2014/main" id="{0019C430-B267-08E9-852F-DDB3B18C74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1770DF-A480-256B-456A-DF7B38DE8F49}"/>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42405106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8ED9C-2B86-8BBB-8CB6-B59FAA4D9E6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8614FB-8D8A-9814-FAA4-1409032117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71672D-0605-493A-9454-9B919608BB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C859B2-2D3C-7002-2545-E95A05478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87D5B6-2B1D-3763-5F42-5F534E9243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6E2110A-4BD6-D17B-33BD-2DEE3D80E604}"/>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8" name="Footer Placeholder 7">
            <a:extLst>
              <a:ext uri="{FF2B5EF4-FFF2-40B4-BE49-F238E27FC236}">
                <a16:creationId xmlns:a16="http://schemas.microsoft.com/office/drawing/2014/main" id="{E592AC68-D316-076C-AA8F-F144653279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8BD438-C72E-7BA9-A723-CB3A79CD8C3E}"/>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2971142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6FAD-45E8-3129-35A3-4D4463DF23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200319-F857-AE77-0DBF-B8A3CA23E62E}"/>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4" name="Footer Placeholder 3">
            <a:extLst>
              <a:ext uri="{FF2B5EF4-FFF2-40B4-BE49-F238E27FC236}">
                <a16:creationId xmlns:a16="http://schemas.microsoft.com/office/drawing/2014/main" id="{89604C03-80A8-C708-10A8-FB35247EA1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89C1649-6E68-43BA-1F13-B3A6B1D0FF45}"/>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22203627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E2D769-8053-EB9E-F814-6B5DF6DC0BFF}"/>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3" name="Footer Placeholder 2">
            <a:extLst>
              <a:ext uri="{FF2B5EF4-FFF2-40B4-BE49-F238E27FC236}">
                <a16:creationId xmlns:a16="http://schemas.microsoft.com/office/drawing/2014/main" id="{301FF2D7-7CA8-72D4-BD1F-6650D3FAF3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B1273A-012E-F9DB-3B81-B916E46936E3}"/>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3001284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79CA-1E47-67A9-8026-0740C77A08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7CEF96-AA7B-37CA-7989-8A8C0902C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A1A7E0-560F-FE98-0187-A57D00609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A82706-700E-C1ED-B576-A977808ACA65}"/>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6" name="Footer Placeholder 5">
            <a:extLst>
              <a:ext uri="{FF2B5EF4-FFF2-40B4-BE49-F238E27FC236}">
                <a16:creationId xmlns:a16="http://schemas.microsoft.com/office/drawing/2014/main" id="{512AA678-967F-FBF8-6D4F-5C0EEAAC91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5F8FED-76D4-CD7B-362B-242200CD219C}"/>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2140047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B3BD-3FE6-4A2D-B4F2-2731AA9AD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6874F4-4643-2D3D-FEB1-684634B8B1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3158DD8-BE16-7002-E7EA-2C6A4028F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AD867-92C6-1476-239A-A1CC736DC96B}"/>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6" name="Footer Placeholder 5">
            <a:extLst>
              <a:ext uri="{FF2B5EF4-FFF2-40B4-BE49-F238E27FC236}">
                <a16:creationId xmlns:a16="http://schemas.microsoft.com/office/drawing/2014/main" id="{20373BE9-B168-7296-7EF2-ECC01DA0AA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196F0C-7390-1DA9-474E-1E198F7A39D3}"/>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15565534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0AD16D-C3F0-FC00-D0AE-D8F13BCFF9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86D1F7-9900-DBD1-F909-4319D99DC8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53DE2F-21BA-95DE-EF21-89589FFF33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A3B69787-C4DE-0311-E6BE-B22F8E8DF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3E5CCE6-C9EC-A01D-6A12-60A1E8A50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E66811-89DF-4E95-B080-E358C08B1C90}" type="slidenum">
              <a:rPr lang="en-IN" smtClean="0"/>
              <a:t>‹#›</a:t>
            </a:fld>
            <a:endParaRPr lang="en-IN"/>
          </a:p>
        </p:txBody>
      </p:sp>
    </p:spTree>
    <p:extLst>
      <p:ext uri="{BB962C8B-B14F-4D97-AF65-F5344CB8AC3E}">
        <p14:creationId xmlns:p14="http://schemas.microsoft.com/office/powerpoint/2010/main" val="1834418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7" r:id="rId16"/>
    <p:sldLayoutId id="2147483668" r:id="rId17"/>
    <p:sldLayoutId id="2147483669" r:id="rId18"/>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drive/folders/10CS3WErjEsalc7Bq9I1Dts4TIETMaSoH?usp=drive_link"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2WLW_XxRj8YBnplmRHJ4q-q3N6zQcZiC?usp=drive_link"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8.gif"/></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2.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drive/folders/1m4QbSUGn30Rg0XuPkejMxTtxr19MSTrL?usp=drive_link"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2.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drive/folders/1TZHSpKmVIBnChu0mZ2X7kc5OavDx1GLn?usp=drive_link"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drive.google.com/drive/folders/1yEBo2nxX3tPQspC5-mMD6OLnMWNzEvD8?usp=shari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drive/folders/1H9bfCsiARDafjbEZRG-PJECi5FUE2op9?usp=drive_link"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0"/>
          <p:cNvSpPr/>
          <p:nvPr/>
        </p:nvSpPr>
        <p:spPr>
          <a:xfrm>
            <a:off x="561196" y="2421931"/>
            <a:ext cx="11228148" cy="1007069"/>
          </a:xfrm>
          <a:prstGeom prst="rect">
            <a:avLst/>
          </a:prstGeom>
          <a:noFill/>
          <a:ln/>
        </p:spPr>
        <p:txBody>
          <a:bodyPr wrap="square" lIns="0" tIns="0" rIns="0" bIns="0" rtlCol="0" anchor="t"/>
          <a:lstStyle/>
          <a:p>
            <a:r>
              <a:rPr lang="en-US" sz="4800" dirty="0">
                <a:solidFill>
                  <a:srgbClr val="FFC000"/>
                </a:solidFill>
                <a:latin typeface="Times New Roman" panose="02020603050405020304" pitchFamily="18" charset="0"/>
                <a:cs typeface="Times New Roman" panose="02020603050405020304" pitchFamily="18" charset="0"/>
              </a:rPr>
              <a:t>CAPSTONE PROJECT PRESENTATION</a:t>
            </a:r>
          </a:p>
        </p:txBody>
      </p:sp>
      <p:sp>
        <p:nvSpPr>
          <p:cNvPr id="4" name="Text 1"/>
          <p:cNvSpPr/>
          <p:nvPr/>
        </p:nvSpPr>
        <p:spPr>
          <a:xfrm>
            <a:off x="562731" y="3968103"/>
            <a:ext cx="5612539" cy="1500808"/>
          </a:xfrm>
          <a:prstGeom prst="rect">
            <a:avLst/>
          </a:prstGeom>
          <a:noFill/>
          <a:ln/>
        </p:spPr>
        <p:txBody>
          <a:bodyPr wrap="square" lIns="0" tIns="0" rIns="0" bIns="0" rtlCol="0" anchor="t"/>
          <a:lstStyle/>
          <a:p>
            <a:pPr algn="just">
              <a:lnSpc>
                <a:spcPts val="2250"/>
              </a:lnSpc>
            </a:pPr>
            <a:r>
              <a:rPr lang="en-US" sz="2200" dirty="0">
                <a:solidFill>
                  <a:srgbClr val="EEEFF5"/>
                </a:solidFill>
                <a:latin typeface="Times New Roman" panose="02020603050405020304" pitchFamily="18" charset="0"/>
                <a:ea typeface="Montserrat" pitchFamily="34" charset="-122"/>
                <a:cs typeface="Times New Roman" panose="02020603050405020304" pitchFamily="18" charset="0"/>
              </a:rPr>
              <a:t>Welcome to the culmination of our academic journey. </a:t>
            </a:r>
            <a:r>
              <a:rPr lang="en-US" sz="2200" dirty="0" err="1">
                <a:solidFill>
                  <a:srgbClr val="EEEFF5"/>
                </a:solidFill>
                <a:latin typeface="Times New Roman" panose="02020603050405020304" pitchFamily="18" charset="0"/>
                <a:ea typeface="Montserrat" pitchFamily="34" charset="-122"/>
                <a:cs typeface="Times New Roman" panose="02020603050405020304" pitchFamily="18" charset="0"/>
              </a:rPr>
              <a:t>BugBusters</a:t>
            </a:r>
            <a:r>
              <a:rPr lang="en-US" sz="2200" dirty="0">
                <a:solidFill>
                  <a:srgbClr val="EEEFF5"/>
                </a:solidFill>
                <a:latin typeface="Times New Roman" panose="02020603050405020304" pitchFamily="18" charset="0"/>
                <a:ea typeface="Montserrat" pitchFamily="34" charset="-122"/>
                <a:cs typeface="Times New Roman" panose="02020603050405020304" pitchFamily="18" charset="0"/>
              </a:rPr>
              <a:t> Group 1 presents our final capstone project. This presentation showcases our innovative solutions and technical expertise.</a:t>
            </a:r>
          </a:p>
          <a:p>
            <a:pPr algn="just">
              <a:lnSpc>
                <a:spcPts val="2250"/>
              </a:lnSpc>
            </a:pPr>
            <a:endParaRPr lang="en-US" dirty="0">
              <a:solidFill>
                <a:srgbClr val="EEEFF5"/>
              </a:solidFill>
              <a:latin typeface="Times New Roman" panose="02020603050405020304" pitchFamily="18" charset="0"/>
              <a:cs typeface="Times New Roman" panose="02020603050405020304" pitchFamily="18" charset="0"/>
            </a:endParaRPr>
          </a:p>
          <a:p>
            <a:pPr>
              <a:lnSpc>
                <a:spcPts val="2250"/>
              </a:lnSpc>
            </a:pPr>
            <a:endParaRPr lang="en-US" b="1" dirty="0">
              <a:solidFill>
                <a:schemeClr val="bg1"/>
              </a:solidFill>
              <a:latin typeface="Times New Roman" panose="02020603050405020304" pitchFamily="18" charset="0"/>
              <a:cs typeface="Times New Roman" panose="02020603050405020304" pitchFamily="18" charset="0"/>
            </a:endParaRPr>
          </a:p>
          <a:p>
            <a:pPr>
              <a:lnSpc>
                <a:spcPts val="2250"/>
              </a:lnSpc>
            </a:pPr>
            <a:endParaRPr lang="en-US" b="1" dirty="0">
              <a:solidFill>
                <a:schemeClr val="bg1"/>
              </a:solidFill>
              <a:latin typeface="Times New Roman" panose="02020603050405020304" pitchFamily="18" charset="0"/>
              <a:cs typeface="Times New Roman" panose="02020603050405020304" pitchFamily="18" charset="0"/>
            </a:endParaRPr>
          </a:p>
          <a:p>
            <a:pPr>
              <a:lnSpc>
                <a:spcPts val="2250"/>
              </a:lnSpc>
            </a:pPr>
            <a:endParaRPr lang="en-US" b="1" dirty="0">
              <a:solidFill>
                <a:schemeClr val="bg1"/>
              </a:solidFill>
              <a:latin typeface="Agency FB" panose="020B0503020202020204" pitchFamily="34" charset="0"/>
            </a:endParaRPr>
          </a:p>
          <a:p>
            <a:pPr>
              <a:lnSpc>
                <a:spcPts val="2250"/>
              </a:lnSpc>
            </a:pPr>
            <a:endParaRPr lang="en-US" dirty="0"/>
          </a:p>
        </p:txBody>
      </p:sp>
      <p:pic>
        <p:nvPicPr>
          <p:cNvPr id="5" name="Picture 4">
            <a:extLst>
              <a:ext uri="{FF2B5EF4-FFF2-40B4-BE49-F238E27FC236}">
                <a16:creationId xmlns:a16="http://schemas.microsoft.com/office/drawing/2014/main" id="{A85FAFCB-AE50-BE6C-00F5-AF2C83E1F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322" y="-35422"/>
            <a:ext cx="1989753" cy="1695258"/>
          </a:xfrm>
          <a:prstGeom prst="rect">
            <a:avLst/>
          </a:prstGeom>
        </p:spPr>
      </p:pic>
      <p:pic>
        <p:nvPicPr>
          <p:cNvPr id="6" name="Picture 5">
            <a:extLst>
              <a:ext uri="{FF2B5EF4-FFF2-40B4-BE49-F238E27FC236}">
                <a16:creationId xmlns:a16="http://schemas.microsoft.com/office/drawing/2014/main" id="{9F3EA527-4A94-6E79-AD8D-4D97EDA19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54" y="343299"/>
            <a:ext cx="2030585" cy="595312"/>
          </a:xfrm>
          <a:prstGeom prst="rect">
            <a:avLst/>
          </a:prstGeom>
        </p:spPr>
      </p:pic>
      <p:pic>
        <p:nvPicPr>
          <p:cNvPr id="15" name="Picture 14">
            <a:extLst>
              <a:ext uri="{FF2B5EF4-FFF2-40B4-BE49-F238E27FC236}">
                <a16:creationId xmlns:a16="http://schemas.microsoft.com/office/drawing/2014/main" id="{D78B1C98-3328-D05C-2179-7DF726FC26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3757" y="2786317"/>
            <a:ext cx="4545441" cy="3536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45286" y="192087"/>
            <a:ext cx="5238948" cy="537468"/>
          </a:xfrm>
          <a:prstGeom prst="rect">
            <a:avLst/>
          </a:prstGeom>
          <a:noFill/>
          <a:ln/>
        </p:spPr>
        <p:txBody>
          <a:bodyPr wrap="none" lIns="0" tIns="0" rIns="0" bIns="0" rtlCol="0" anchor="t"/>
          <a:lstStyle/>
          <a:p>
            <a:pPr>
              <a:lnSpc>
                <a:spcPts val="4208"/>
              </a:lnSpc>
            </a:pPr>
            <a:r>
              <a:rPr lang="en-US" sz="3600" b="1" u="sng" kern="0" spc="-67" dirty="0">
                <a:solidFill>
                  <a:srgbClr val="FFC000"/>
                </a:solidFill>
                <a:latin typeface="Times New Roman" panose="02020603050405020304" pitchFamily="18" charset="0"/>
                <a:ea typeface="Petrona Bold" pitchFamily="34" charset="-122"/>
                <a:cs typeface="Times New Roman" panose="02020603050405020304" pitchFamily="18" charset="0"/>
              </a:rPr>
              <a:t>Test Closure Report - IRCTC</a:t>
            </a:r>
            <a:endParaRPr lang="en-US" sz="3600" u="sng" dirty="0">
              <a:solidFill>
                <a:srgbClr val="FFC000"/>
              </a:solidFill>
              <a:latin typeface="Times New Roman" panose="02020603050405020304" pitchFamily="18" charset="0"/>
              <a:cs typeface="Times New Roman" panose="02020603050405020304" pitchFamily="18" charset="0"/>
            </a:endParaRPr>
          </a:p>
        </p:txBody>
      </p:sp>
      <p:sp>
        <p:nvSpPr>
          <p:cNvPr id="4" name="Shape 1"/>
          <p:cNvSpPr/>
          <p:nvPr/>
        </p:nvSpPr>
        <p:spPr>
          <a:xfrm>
            <a:off x="5145286" y="1233884"/>
            <a:ext cx="6473428" cy="3678833"/>
          </a:xfrm>
          <a:prstGeom prst="roundRect">
            <a:avLst>
              <a:gd name="adj" fmla="val 1870"/>
            </a:avLst>
          </a:prstGeom>
          <a:noFill/>
          <a:ln w="7620">
            <a:solidFill>
              <a:srgbClr val="FFFFFF">
                <a:alpha val="24000"/>
              </a:srgbClr>
            </a:solidFill>
            <a:prstDash val="solid"/>
          </a:ln>
        </p:spPr>
      </p:sp>
      <p:sp>
        <p:nvSpPr>
          <p:cNvPr id="5" name="Shape 2"/>
          <p:cNvSpPr/>
          <p:nvPr/>
        </p:nvSpPr>
        <p:spPr>
          <a:xfrm>
            <a:off x="5151636" y="1240234"/>
            <a:ext cx="6460033" cy="471190"/>
          </a:xfrm>
          <a:prstGeom prst="rect">
            <a:avLst/>
          </a:prstGeom>
          <a:solidFill>
            <a:srgbClr val="FFFFFF">
              <a:alpha val="4000"/>
            </a:srgbClr>
          </a:solidFill>
          <a:ln/>
        </p:spPr>
      </p:sp>
      <p:sp>
        <p:nvSpPr>
          <p:cNvPr id="6" name="Text 3"/>
          <p:cNvSpPr/>
          <p:nvPr/>
        </p:nvSpPr>
        <p:spPr>
          <a:xfrm>
            <a:off x="5316339"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Metric</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7" name="Text 4"/>
          <p:cNvSpPr/>
          <p:nvPr/>
        </p:nvSpPr>
        <p:spPr>
          <a:xfrm>
            <a:off x="7315931" y="1341574"/>
            <a:ext cx="1819077"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Value</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8" name="Text 5"/>
          <p:cNvSpPr/>
          <p:nvPr/>
        </p:nvSpPr>
        <p:spPr>
          <a:xfrm>
            <a:off x="9625607"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Description</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9" name="Shape 6"/>
          <p:cNvSpPr/>
          <p:nvPr/>
        </p:nvSpPr>
        <p:spPr>
          <a:xfrm>
            <a:off x="5151636" y="1711424"/>
            <a:ext cx="6460033" cy="995263"/>
          </a:xfrm>
          <a:prstGeom prst="rect">
            <a:avLst/>
          </a:prstGeom>
          <a:solidFill>
            <a:srgbClr val="000000">
              <a:alpha val="4000"/>
            </a:srgbClr>
          </a:solidFill>
          <a:ln/>
        </p:spPr>
      </p:sp>
      <p:sp>
        <p:nvSpPr>
          <p:cNvPr id="10" name="Text 7"/>
          <p:cNvSpPr/>
          <p:nvPr/>
        </p:nvSpPr>
        <p:spPr>
          <a:xfrm>
            <a:off x="5316339" y="181600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Total Test Cases</a:t>
            </a:r>
            <a:endParaRPr lang="en-US" sz="1400" dirty="0">
              <a:latin typeface="Times New Roman" panose="02020603050405020304" pitchFamily="18" charset="0"/>
              <a:cs typeface="Times New Roman" panose="02020603050405020304" pitchFamily="18" charset="0"/>
            </a:endParaRPr>
          </a:p>
        </p:txBody>
      </p:sp>
      <p:sp>
        <p:nvSpPr>
          <p:cNvPr id="11" name="Text 8"/>
          <p:cNvSpPr/>
          <p:nvPr/>
        </p:nvSpPr>
        <p:spPr>
          <a:xfrm>
            <a:off x="7472561" y="1816001"/>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40</a:t>
            </a:r>
            <a:endParaRPr lang="en-US" sz="1250" dirty="0">
              <a:latin typeface="Times New Roman" panose="02020603050405020304" pitchFamily="18" charset="0"/>
              <a:cs typeface="Times New Roman" panose="02020603050405020304" pitchFamily="18" charset="0"/>
            </a:endParaRPr>
          </a:p>
        </p:txBody>
      </p:sp>
      <p:sp>
        <p:nvSpPr>
          <p:cNvPr id="12" name="Text 9"/>
          <p:cNvSpPr/>
          <p:nvPr/>
        </p:nvSpPr>
        <p:spPr>
          <a:xfrm>
            <a:off x="9625607" y="1816001"/>
            <a:ext cx="1822252" cy="786110"/>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Comprehensive coverage of login functionalities</a:t>
            </a:r>
            <a:endParaRPr lang="en-US" sz="1400" dirty="0">
              <a:latin typeface="Times New Roman" panose="02020603050405020304" pitchFamily="18" charset="0"/>
              <a:cs typeface="Times New Roman" panose="02020603050405020304" pitchFamily="18" charset="0"/>
            </a:endParaRPr>
          </a:p>
        </p:txBody>
      </p:sp>
      <p:sp>
        <p:nvSpPr>
          <p:cNvPr id="13" name="Shape 10"/>
          <p:cNvSpPr/>
          <p:nvPr/>
        </p:nvSpPr>
        <p:spPr>
          <a:xfrm>
            <a:off x="5151636" y="2706687"/>
            <a:ext cx="6460033" cy="733227"/>
          </a:xfrm>
          <a:prstGeom prst="rect">
            <a:avLst/>
          </a:prstGeom>
          <a:solidFill>
            <a:srgbClr val="FFFFFF">
              <a:alpha val="4000"/>
            </a:srgbClr>
          </a:solidFill>
          <a:ln/>
        </p:spPr>
      </p:sp>
      <p:sp>
        <p:nvSpPr>
          <p:cNvPr id="14" name="Text 11"/>
          <p:cNvSpPr/>
          <p:nvPr/>
        </p:nvSpPr>
        <p:spPr>
          <a:xfrm>
            <a:off x="5316339" y="2811264"/>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15" name="Text 12"/>
          <p:cNvSpPr/>
          <p:nvPr/>
        </p:nvSpPr>
        <p:spPr>
          <a:xfrm>
            <a:off x="7472561" y="2811264"/>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40</a:t>
            </a:r>
            <a:endParaRPr lang="en-US" sz="1250" dirty="0">
              <a:latin typeface="Times New Roman" panose="02020603050405020304" pitchFamily="18" charset="0"/>
              <a:cs typeface="Times New Roman" panose="02020603050405020304" pitchFamily="18" charset="0"/>
            </a:endParaRPr>
          </a:p>
        </p:txBody>
      </p:sp>
      <p:sp>
        <p:nvSpPr>
          <p:cNvPr id="16" name="Text 13"/>
          <p:cNvSpPr/>
          <p:nvPr/>
        </p:nvSpPr>
        <p:spPr>
          <a:xfrm>
            <a:off x="9625607" y="2811264"/>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All test cases executed successfully</a:t>
            </a:r>
            <a:endParaRPr lang="en-US" sz="1400" dirty="0">
              <a:latin typeface="Times New Roman" panose="02020603050405020304" pitchFamily="18" charset="0"/>
              <a:cs typeface="Times New Roman" panose="02020603050405020304" pitchFamily="18" charset="0"/>
            </a:endParaRPr>
          </a:p>
        </p:txBody>
      </p:sp>
      <p:sp>
        <p:nvSpPr>
          <p:cNvPr id="17" name="Shape 14"/>
          <p:cNvSpPr/>
          <p:nvPr/>
        </p:nvSpPr>
        <p:spPr>
          <a:xfrm>
            <a:off x="5151636" y="3439914"/>
            <a:ext cx="6460033" cy="733227"/>
          </a:xfrm>
          <a:prstGeom prst="rect">
            <a:avLst/>
          </a:prstGeom>
          <a:solidFill>
            <a:srgbClr val="000000">
              <a:alpha val="4000"/>
            </a:srgbClr>
          </a:solidFill>
          <a:ln/>
        </p:spPr>
      </p:sp>
      <p:sp>
        <p:nvSpPr>
          <p:cNvPr id="18" name="Text 15"/>
          <p:cNvSpPr/>
          <p:nvPr/>
        </p:nvSpPr>
        <p:spPr>
          <a:xfrm>
            <a:off x="5316339" y="354449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Failed</a:t>
            </a:r>
            <a:endParaRPr lang="en-US" sz="1250" dirty="0">
              <a:latin typeface="Times New Roman" panose="02020603050405020304" pitchFamily="18" charset="0"/>
              <a:cs typeface="Times New Roman" panose="02020603050405020304" pitchFamily="18" charset="0"/>
            </a:endParaRPr>
          </a:p>
        </p:txBody>
      </p:sp>
      <p:sp>
        <p:nvSpPr>
          <p:cNvPr id="19" name="Text 16"/>
          <p:cNvSpPr/>
          <p:nvPr/>
        </p:nvSpPr>
        <p:spPr>
          <a:xfrm>
            <a:off x="7472561" y="3577630"/>
            <a:ext cx="1819077" cy="262037"/>
          </a:xfrm>
          <a:prstGeom prst="rect">
            <a:avLst/>
          </a:prstGeom>
          <a:noFill/>
          <a:ln/>
        </p:spPr>
        <p:txBody>
          <a:bodyPr wrap="none" lIns="0" tIns="0" rIns="0" bIns="0" rtlCol="0" anchor="t"/>
          <a:lstStyle/>
          <a:p>
            <a:pPr>
              <a:lnSpc>
                <a:spcPts val="2042"/>
              </a:lnSpc>
            </a:pPr>
            <a:r>
              <a:rPr lang="en-US" sz="125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0" name="Text 17"/>
          <p:cNvSpPr/>
          <p:nvPr/>
        </p:nvSpPr>
        <p:spPr>
          <a:xfrm>
            <a:off x="9625607" y="3544491"/>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failures observed during testing</a:t>
            </a:r>
            <a:endParaRPr lang="en-US" sz="1400" dirty="0">
              <a:latin typeface="Times New Roman" panose="02020603050405020304" pitchFamily="18" charset="0"/>
              <a:cs typeface="Times New Roman" panose="02020603050405020304" pitchFamily="18" charset="0"/>
            </a:endParaRPr>
          </a:p>
        </p:txBody>
      </p:sp>
      <p:sp>
        <p:nvSpPr>
          <p:cNvPr id="21" name="Shape 18"/>
          <p:cNvSpPr/>
          <p:nvPr/>
        </p:nvSpPr>
        <p:spPr>
          <a:xfrm>
            <a:off x="5151636" y="4173141"/>
            <a:ext cx="6460033" cy="733227"/>
          </a:xfrm>
          <a:prstGeom prst="rect">
            <a:avLst/>
          </a:prstGeom>
          <a:solidFill>
            <a:srgbClr val="FFFFFF">
              <a:alpha val="4000"/>
            </a:srgbClr>
          </a:solidFill>
          <a:ln/>
        </p:spPr>
        <p:txBody>
          <a:bodyPr/>
          <a:lstStyle/>
          <a:p>
            <a:endParaRPr lang="en-IN" dirty="0"/>
          </a:p>
        </p:txBody>
      </p:sp>
      <p:sp>
        <p:nvSpPr>
          <p:cNvPr id="22" name="Text 19"/>
          <p:cNvSpPr/>
          <p:nvPr/>
        </p:nvSpPr>
        <p:spPr>
          <a:xfrm>
            <a:off x="5316339" y="4277717"/>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Defects (Unresolved)</a:t>
            </a:r>
            <a:endParaRPr lang="en-US" sz="1400" dirty="0">
              <a:latin typeface="Times New Roman" panose="02020603050405020304" pitchFamily="18" charset="0"/>
              <a:cs typeface="Times New Roman" panose="02020603050405020304" pitchFamily="18" charset="0"/>
            </a:endParaRPr>
          </a:p>
        </p:txBody>
      </p:sp>
      <p:sp>
        <p:nvSpPr>
          <p:cNvPr id="23" name="Text 20"/>
          <p:cNvSpPr/>
          <p:nvPr/>
        </p:nvSpPr>
        <p:spPr>
          <a:xfrm>
            <a:off x="7472561" y="4277717"/>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4" name="Text 21"/>
          <p:cNvSpPr/>
          <p:nvPr/>
        </p:nvSpPr>
        <p:spPr>
          <a:xfrm>
            <a:off x="9625607" y="4277718"/>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open issues at test closure</a:t>
            </a:r>
            <a:endParaRPr lang="en-US" sz="1400" dirty="0">
              <a:latin typeface="Times New Roman" panose="02020603050405020304" pitchFamily="18" charset="0"/>
              <a:cs typeface="Times New Roman" panose="02020603050405020304" pitchFamily="18" charset="0"/>
            </a:endParaRPr>
          </a:p>
        </p:txBody>
      </p:sp>
      <p:sp>
        <p:nvSpPr>
          <p:cNvPr id="25" name="Text 22"/>
          <p:cNvSpPr/>
          <p:nvPr/>
        </p:nvSpPr>
        <p:spPr>
          <a:xfrm>
            <a:off x="5145286" y="5096967"/>
            <a:ext cx="6473428" cy="1582129"/>
          </a:xfrm>
          <a:prstGeom prst="rect">
            <a:avLst/>
          </a:prstGeom>
          <a:noFill/>
          <a:ln/>
        </p:spPr>
        <p:txBody>
          <a:bodyPr wrap="square" lIns="0" tIns="0" rIns="0" bIns="0" rtlCol="0" anchor="t"/>
          <a:lstStyle/>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The test closure report indicates a successful completion of the IRCTC login functionality testing. The 100% pass rate suggests a robust implementation that meets all specified requirements. </a:t>
            </a:r>
          </a:p>
          <a:p>
            <a:pPr marL="285750" indent="-285750">
              <a:lnSpc>
                <a:spcPts val="2042"/>
              </a:lnSpc>
              <a:buFont typeface="Arial" panose="020B0604020202020204" pitchFamily="34" charset="0"/>
              <a:buChar char="•"/>
            </a:pPr>
            <a:endPar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endParaRPr>
          </a:p>
          <a:p>
            <a:pPr marL="285750" indent="-285750">
              <a:lnSpc>
                <a:spcPts val="2042"/>
              </a:lnSpc>
              <a:buFont typeface="Arial" panose="020B0604020202020204" pitchFamily="34" charset="0"/>
              <a:buChar char="•"/>
            </a:pPr>
            <a:r>
              <a:rPr lang="en-US"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kern="0" spc="-26" dirty="0">
                <a:solidFill>
                  <a:srgbClr val="E0D6DE"/>
                </a:solidFill>
                <a:latin typeface="Times New Roman" panose="02020603050405020304" pitchFamily="18" charset="0"/>
                <a:ea typeface="Inter" pitchFamily="34" charset="-122"/>
                <a:cs typeface="Times New Roman" panose="02020603050405020304" pitchFamily="18" charset="0"/>
              </a:rPr>
              <a:t> for </a:t>
            </a: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Project Reference.</a:t>
            </a:r>
          </a:p>
          <a:p>
            <a:pPr marL="285750" indent="-285750">
              <a:lnSpc>
                <a:spcPts val="2042"/>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A992A455-3C7F-7045-F6B9-548CAD614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47" y="258417"/>
            <a:ext cx="4828799" cy="6420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88736" y="1594716"/>
            <a:ext cx="7151914" cy="1619250"/>
          </a:xfrm>
          <a:prstGeom prst="rect">
            <a:avLst/>
          </a:prstGeom>
          <a:noFill/>
          <a:ln/>
        </p:spPr>
        <p:txBody>
          <a:bodyPr wrap="square" lIns="0" tIns="0" rIns="0" bIns="0" rtlCol="0" anchor="t"/>
          <a:lstStyle/>
          <a:p>
            <a:pPr>
              <a:lnSpc>
                <a:spcPts val="6375"/>
              </a:lnSpc>
            </a:pPr>
            <a:endParaRPr lang="en-US" sz="5000" b="1" u="sng" dirty="0">
              <a:solidFill>
                <a:srgbClr val="FFFF00"/>
              </a:solidFill>
              <a:latin typeface="Times New Roman" panose="02020603050405020304" pitchFamily="18" charset="0"/>
              <a:ea typeface="Unbounded" pitchFamily="34" charset="-122"/>
              <a:cs typeface="Times New Roman" panose="02020603050405020304" pitchFamily="18" charset="0"/>
            </a:endParaRPr>
          </a:p>
          <a:p>
            <a:pPr>
              <a:lnSpc>
                <a:spcPts val="6375"/>
              </a:lnSpc>
            </a:pPr>
            <a:r>
              <a:rPr lang="en-US" sz="4200" b="1" dirty="0">
                <a:solidFill>
                  <a:schemeClr val="accent4"/>
                </a:solidFill>
                <a:latin typeface="Times New Roman" panose="02020603050405020304" pitchFamily="18" charset="0"/>
                <a:ea typeface="Unbounded" pitchFamily="34" charset="-122"/>
                <a:cs typeface="Times New Roman" panose="02020603050405020304" pitchFamily="18" charset="0"/>
              </a:rPr>
              <a:t>Case Study 4: Axis Bank’s Customer Database Handling.</a:t>
            </a:r>
            <a:endParaRPr lang="en-US" sz="4200" b="1" dirty="0">
              <a:solidFill>
                <a:schemeClr val="accent4"/>
              </a:solidFill>
              <a:latin typeface="Times New Roman" panose="02020603050405020304" pitchFamily="18" charset="0"/>
              <a:cs typeface="Times New Roman" panose="02020603050405020304" pitchFamily="18" charset="0"/>
            </a:endParaRPr>
          </a:p>
        </p:txBody>
      </p:sp>
      <p:sp>
        <p:nvSpPr>
          <p:cNvPr id="4" name="Text 1"/>
          <p:cNvSpPr/>
          <p:nvPr/>
        </p:nvSpPr>
        <p:spPr>
          <a:xfrm>
            <a:off x="6262207" y="4723972"/>
            <a:ext cx="6324736" cy="319187"/>
          </a:xfrm>
          <a:prstGeom prst="rect">
            <a:avLst/>
          </a:prstGeom>
          <a:noFill/>
          <a:ln/>
        </p:spPr>
        <p:txBody>
          <a:bodyPr wrap="none" lIns="0" tIns="0" rIns="0" bIns="0" rtlCol="0" anchor="t"/>
          <a:lstStyle/>
          <a:p>
            <a:pPr>
              <a:lnSpc>
                <a:spcPts val="2500"/>
              </a:lnSpc>
            </a:pPr>
            <a:r>
              <a:rPr lang="en-US" b="1" dirty="0">
                <a:solidFill>
                  <a:schemeClr val="accent4"/>
                </a:solidFill>
                <a:latin typeface="Times New Roman" panose="02020603050405020304" pitchFamily="18" charset="0"/>
                <a:ea typeface="Cabin" pitchFamily="34" charset="-122"/>
                <a:cs typeface="Times New Roman" panose="02020603050405020304" pitchFamily="18" charset="0"/>
              </a:rPr>
              <a:t>That’s Why We, “The Database Testing” Team Are Here</a:t>
            </a:r>
          </a:p>
          <a:p>
            <a:pPr>
              <a:lnSpc>
                <a:spcPts val="2500"/>
              </a:lnSpc>
            </a:pP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9228753" y="4723973"/>
            <a:ext cx="6223794" cy="319187"/>
          </a:xfrm>
          <a:prstGeom prst="rect">
            <a:avLst/>
          </a:prstGeom>
          <a:noFill/>
          <a:ln/>
        </p:spPr>
        <p:txBody>
          <a:bodyPr wrap="none" lIns="0" tIns="0" rIns="0" bIns="0" rtlCol="0" anchor="t"/>
          <a:lstStyle/>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    By:- BugBusters Group1</a:t>
            </a:r>
            <a:endParaRPr lang="en-US"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85FAFCB-AE50-BE6C-00F5-AF2C83E1F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9838" y="281142"/>
            <a:ext cx="2186560" cy="1862936"/>
          </a:xfrm>
          <a:prstGeom prst="rect">
            <a:avLst/>
          </a:prstGeom>
        </p:spPr>
      </p:pic>
      <p:pic>
        <p:nvPicPr>
          <p:cNvPr id="16" name="Picture 15">
            <a:extLst>
              <a:ext uri="{FF2B5EF4-FFF2-40B4-BE49-F238E27FC236}">
                <a16:creationId xmlns:a16="http://schemas.microsoft.com/office/drawing/2014/main" id="{F5CC3F94-C2E4-1493-B37E-6B748E277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2" y="281142"/>
            <a:ext cx="4358638" cy="2407629"/>
          </a:xfrm>
          <a:prstGeom prst="rect">
            <a:avLst/>
          </a:prstGeom>
        </p:spPr>
      </p:pic>
      <p:sp>
        <p:nvSpPr>
          <p:cNvPr id="18" name="TextBox 17">
            <a:extLst>
              <a:ext uri="{FF2B5EF4-FFF2-40B4-BE49-F238E27FC236}">
                <a16:creationId xmlns:a16="http://schemas.microsoft.com/office/drawing/2014/main" id="{E5062FAE-9F7D-7BFA-2559-9885EDB827DB}"/>
              </a:ext>
            </a:extLst>
          </p:cNvPr>
          <p:cNvSpPr txBox="1"/>
          <p:nvPr/>
        </p:nvSpPr>
        <p:spPr>
          <a:xfrm>
            <a:off x="355602" y="2693272"/>
            <a:ext cx="4858917" cy="695511"/>
          </a:xfrm>
          <a:prstGeom prst="rect">
            <a:avLst/>
          </a:prstGeom>
          <a:noFill/>
        </p:spPr>
        <p:txBody>
          <a:bodyPr wrap="square">
            <a:spAutoFit/>
          </a:bodyPr>
          <a:lstStyle/>
          <a:p>
            <a:pPr>
              <a:lnSpc>
                <a:spcPts val="2500"/>
              </a:lnSpc>
            </a:pPr>
            <a:r>
              <a:rPr lang="en-US" sz="1600" b="1" dirty="0">
                <a:solidFill>
                  <a:schemeClr val="bg2"/>
                </a:solidFill>
                <a:latin typeface="Times New Roman" panose="02020603050405020304" pitchFamily="18" charset="0"/>
                <a:ea typeface="Cabin" pitchFamily="34" charset="-122"/>
                <a:cs typeface="Times New Roman" panose="02020603050405020304" pitchFamily="18" charset="0"/>
              </a:rPr>
              <a:t>So definitely we can not maintain like this for our  Axis Bank’s Database operation. </a:t>
            </a:r>
          </a:p>
        </p:txBody>
      </p:sp>
      <p:pic>
        <p:nvPicPr>
          <p:cNvPr id="24" name="Picture 23">
            <a:extLst>
              <a:ext uri="{FF2B5EF4-FFF2-40B4-BE49-F238E27FC236}">
                <a16:creationId xmlns:a16="http://schemas.microsoft.com/office/drawing/2014/main" id="{444484E1-062E-0332-B2F8-1FD527807C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602" y="3546261"/>
            <a:ext cx="4459981" cy="2674610"/>
          </a:xfrm>
          <a:prstGeom prst="rect">
            <a:avLst/>
          </a:prstGeom>
        </p:spPr>
      </p:pic>
      <p:sp>
        <p:nvSpPr>
          <p:cNvPr id="26" name="TextBox 25">
            <a:extLst>
              <a:ext uri="{FF2B5EF4-FFF2-40B4-BE49-F238E27FC236}">
                <a16:creationId xmlns:a16="http://schemas.microsoft.com/office/drawing/2014/main" id="{CC02384C-5802-3AB9-F3BB-7A1649A0DCC1}"/>
              </a:ext>
            </a:extLst>
          </p:cNvPr>
          <p:cNvSpPr txBox="1"/>
          <p:nvPr/>
        </p:nvSpPr>
        <p:spPr>
          <a:xfrm>
            <a:off x="355602" y="5563685"/>
            <a:ext cx="7151914" cy="1028102"/>
          </a:xfrm>
          <a:prstGeom prst="rect">
            <a:avLst/>
          </a:prstGeom>
          <a:noFill/>
        </p:spPr>
        <p:txBody>
          <a:bodyPr wrap="square">
            <a:spAutoFit/>
          </a:bodyPr>
          <a:lstStyle/>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b="1" dirty="0">
                <a:solidFill>
                  <a:schemeClr val="bg2"/>
                </a:solidFill>
                <a:latin typeface="Times New Roman" panose="02020603050405020304" pitchFamily="18" charset="0"/>
                <a:ea typeface="Cabin" pitchFamily="34" charset="-122"/>
                <a:cs typeface="Times New Roman" panose="02020603050405020304" pitchFamily="18" charset="0"/>
              </a:rPr>
              <a:t>Or neither we can just put all things like this.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29445-DD64-B59A-7D0B-D498A38D196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C5402E8-7503-30B0-B448-333924B5AFF8}"/>
              </a:ext>
            </a:extLst>
          </p:cNvPr>
          <p:cNvSpPr/>
          <p:nvPr/>
        </p:nvSpPr>
        <p:spPr>
          <a:xfrm>
            <a:off x="481857" y="313479"/>
            <a:ext cx="3715246" cy="444798"/>
          </a:xfrm>
          <a:prstGeom prst="rect">
            <a:avLst/>
          </a:prstGeom>
          <a:noFill/>
          <a:ln/>
        </p:spPr>
        <p:txBody>
          <a:bodyPr wrap="none" lIns="0" tIns="0" rIns="0" bIns="0" rtlCol="0" anchor="t"/>
          <a:lstStyle/>
          <a:p>
            <a:pPr>
              <a:lnSpc>
                <a:spcPts val="3500"/>
              </a:lnSpc>
            </a:pPr>
            <a:r>
              <a:rPr lang="en-US" sz="3200" b="1" u="sng" dirty="0">
                <a:solidFill>
                  <a:srgbClr val="FFC000"/>
                </a:solidFill>
                <a:latin typeface="Times New Roman" panose="02020603050405020304" pitchFamily="18" charset="0"/>
                <a:ea typeface="Sora Medium" pitchFamily="34" charset="-122"/>
                <a:cs typeface="Times New Roman" panose="02020603050405020304" pitchFamily="18" charset="0"/>
              </a:rPr>
              <a:t>Tools and Resources</a:t>
            </a:r>
            <a:endParaRPr lang="en-US" sz="3200" b="1" u="sng" dirty="0">
              <a:solidFill>
                <a:srgbClr val="FFC000"/>
              </a:soli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62513687-22D2-64F7-DABA-2C45648D7C70}"/>
              </a:ext>
            </a:extLst>
          </p:cNvPr>
          <p:cNvSpPr/>
          <p:nvPr/>
        </p:nvSpPr>
        <p:spPr>
          <a:xfrm>
            <a:off x="525000" y="1937036"/>
            <a:ext cx="1858764"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Jira Test management tool</a:t>
            </a:r>
            <a:endParaRPr lang="en-US" sz="1600"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4FBAF16E-000B-9161-238C-BBC8A795E9AA}"/>
              </a:ext>
            </a:extLst>
          </p:cNvPr>
          <p:cNvSpPr/>
          <p:nvPr/>
        </p:nvSpPr>
        <p:spPr>
          <a:xfrm>
            <a:off x="525000" y="2317790"/>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Managing the Project status report.</a:t>
            </a:r>
            <a:endParaRPr lang="en-US" sz="1600"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67F637A6-BB2B-1D1B-880E-2A75527E4FE4}"/>
              </a:ext>
            </a:extLst>
          </p:cNvPr>
          <p:cNvSpPr/>
          <p:nvPr/>
        </p:nvSpPr>
        <p:spPr>
          <a:xfrm>
            <a:off x="498178" y="3915331"/>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SQL server management</a:t>
            </a:r>
            <a:endParaRPr lang="en-US" sz="1375"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CD0BD587-0070-3D06-74AB-93FE0B560A69}"/>
              </a:ext>
            </a:extLst>
          </p:cNvPr>
          <p:cNvSpPr/>
          <p:nvPr/>
        </p:nvSpPr>
        <p:spPr>
          <a:xfrm>
            <a:off x="498178" y="4312404"/>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executing the SQL commands and managing the database.</a:t>
            </a:r>
            <a:endParaRPr lang="en-US" sz="1600" dirty="0">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B70B80FB-408A-31C1-1476-AB62BEF5B8B6}"/>
              </a:ext>
            </a:extLst>
          </p:cNvPr>
          <p:cNvSpPr/>
          <p:nvPr/>
        </p:nvSpPr>
        <p:spPr>
          <a:xfrm>
            <a:off x="3104072" y="5647620"/>
            <a:ext cx="1779389" cy="222349"/>
          </a:xfrm>
          <a:prstGeom prst="rect">
            <a:avLst/>
          </a:prstGeom>
          <a:noFill/>
          <a:ln/>
        </p:spPr>
        <p:txBody>
          <a:bodyPr wrap="none" lIns="0" tIns="0" rIns="0" bIns="0" rtlCol="0" anchor="t"/>
          <a:lstStyle/>
          <a:p>
            <a:pPr>
              <a:lnSpc>
                <a:spcPts val="1750"/>
              </a:lnSpc>
            </a:pPr>
            <a:endParaRPr lang="en-US" sz="1600" dirty="0">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900F27A8-79E9-B899-C9BA-4F239FF7F3E0}"/>
              </a:ext>
            </a:extLst>
          </p:cNvPr>
          <p:cNvSpPr/>
          <p:nvPr/>
        </p:nvSpPr>
        <p:spPr>
          <a:xfrm>
            <a:off x="498178" y="593030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FRD Documentation</a:t>
            </a:r>
            <a:endParaRPr lang="en-US" sz="1600"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BE3B083D-5B50-0B5F-F8CE-79023B51FDA9}"/>
              </a:ext>
            </a:extLst>
          </p:cNvPr>
          <p:cNvSpPr/>
          <p:nvPr/>
        </p:nvSpPr>
        <p:spPr>
          <a:xfrm>
            <a:off x="498178" y="6237982"/>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Word or Markdown for documenting test cases and results.</a:t>
            </a:r>
            <a:endParaRPr lang="en-US" sz="16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0C0DA02A-2B6B-FBA3-3A15-6037C3C38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78" y="4780087"/>
            <a:ext cx="978707" cy="978707"/>
          </a:xfrm>
          <a:prstGeom prst="rect">
            <a:avLst/>
          </a:prstGeom>
        </p:spPr>
      </p:pic>
      <p:pic>
        <p:nvPicPr>
          <p:cNvPr id="4" name="Picture 3">
            <a:extLst>
              <a:ext uri="{FF2B5EF4-FFF2-40B4-BE49-F238E27FC236}">
                <a16:creationId xmlns:a16="http://schemas.microsoft.com/office/drawing/2014/main" id="{BCE38EB4-BB95-11C8-2794-357480590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000" y="968189"/>
            <a:ext cx="856539" cy="856538"/>
          </a:xfrm>
          <a:prstGeom prst="rect">
            <a:avLst/>
          </a:prstGeom>
        </p:spPr>
      </p:pic>
      <p:pic>
        <p:nvPicPr>
          <p:cNvPr id="10" name="Picture 9">
            <a:extLst>
              <a:ext uri="{FF2B5EF4-FFF2-40B4-BE49-F238E27FC236}">
                <a16:creationId xmlns:a16="http://schemas.microsoft.com/office/drawing/2014/main" id="{D008CCC8-0E68-D7B2-3CFB-A3D0FF64DA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857" y="2853274"/>
            <a:ext cx="1602972" cy="748054"/>
          </a:xfrm>
          <a:prstGeom prst="rect">
            <a:avLst/>
          </a:prstGeom>
        </p:spPr>
      </p:pic>
      <p:pic>
        <p:nvPicPr>
          <p:cNvPr id="32" name="Picture 31">
            <a:extLst>
              <a:ext uri="{FF2B5EF4-FFF2-40B4-BE49-F238E27FC236}">
                <a16:creationId xmlns:a16="http://schemas.microsoft.com/office/drawing/2014/main" id="{B4492CB3-9B19-1F97-7E6E-3D878FC53F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2017" y="159026"/>
            <a:ext cx="5824332" cy="6510131"/>
          </a:xfrm>
          <a:prstGeom prst="rect">
            <a:avLst/>
          </a:prstGeom>
        </p:spPr>
      </p:pic>
    </p:spTree>
    <p:extLst>
      <p:ext uri="{BB962C8B-B14F-4D97-AF65-F5344CB8AC3E}">
        <p14:creationId xmlns:p14="http://schemas.microsoft.com/office/powerpoint/2010/main" val="42321844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3298" y="838200"/>
            <a:ext cx="5049937" cy="631230"/>
          </a:xfrm>
          <a:prstGeom prst="rect">
            <a:avLst/>
          </a:prstGeom>
          <a:noFill/>
          <a:ln/>
        </p:spPr>
        <p:txBody>
          <a:bodyPr wrap="none" lIns="0" tIns="0" rIns="0" bIns="0" rtlCol="0" anchor="t"/>
          <a:lstStyle/>
          <a:p>
            <a:pPr>
              <a:lnSpc>
                <a:spcPts val="4958"/>
              </a:lnSpc>
            </a:pPr>
            <a:r>
              <a:rPr lang="en-US" sz="4000" b="1" u="sng" kern="0" spc="-79" dirty="0">
                <a:solidFill>
                  <a:srgbClr val="FFC000"/>
                </a:solidFill>
                <a:latin typeface="Times New Roman" panose="02020603050405020304" pitchFamily="18" charset="0"/>
                <a:ea typeface="Petrona Bold" pitchFamily="34" charset="-122"/>
                <a:cs typeface="Times New Roman" panose="02020603050405020304" pitchFamily="18" charset="0"/>
              </a:rPr>
              <a:t>Project Deliverables</a:t>
            </a:r>
            <a:endParaRPr lang="en-US" sz="4000" u="sng" dirty="0">
              <a:solidFill>
                <a:srgbClr val="FFC000"/>
              </a:solidFill>
              <a:latin typeface="Times New Roman" panose="02020603050405020304" pitchFamily="18" charset="0"/>
              <a:cs typeface="Times New Roman" panose="02020603050405020304" pitchFamily="18" charset="0"/>
            </a:endParaRPr>
          </a:p>
        </p:txBody>
      </p:sp>
      <p:sp>
        <p:nvSpPr>
          <p:cNvPr id="3" name="Text 1"/>
          <p:cNvSpPr/>
          <p:nvPr/>
        </p:nvSpPr>
        <p:spPr>
          <a:xfrm>
            <a:off x="673299" y="1854101"/>
            <a:ext cx="10845403" cy="1538883"/>
          </a:xfrm>
          <a:prstGeom prst="rect">
            <a:avLst/>
          </a:prstGeom>
          <a:noFill/>
          <a:ln/>
        </p:spPr>
        <p:txBody>
          <a:bodyPr wrap="square" lIns="0" tIns="0" rIns="0" bIns="0" rtlCol="0" anchor="t"/>
          <a:lstStyle/>
          <a:p>
            <a:pPr algn="just">
              <a:lnSpc>
                <a:spcPts val="2417"/>
              </a:lnSpc>
            </a:pPr>
            <a:r>
              <a:rPr lang="en-US" kern="0" spc="-30" dirty="0">
                <a:solidFill>
                  <a:srgbClr val="E0D6DE"/>
                </a:solidFill>
                <a:latin typeface="Times New Roman" panose="02020603050405020304" pitchFamily="18" charset="0"/>
                <a:ea typeface="Inter" pitchFamily="34" charset="-122"/>
                <a:cs typeface="Times New Roman" panose="02020603050405020304" pitchFamily="18" charset="0"/>
              </a:rPr>
              <a:t>The project deliverables include the successful creation of the AxisBank_customer table and the insertion of 20 customer records. Additionally, the project requires the development and execution of SQL queries to retrieve data based on specific criteria, including retrieving all customers with verified KYC status, calculating balances for customers who have completed KYC, determining the average balance limit for a specified state, displaying names of customers with a credit limit greater than 45,000, and showing customers' names with expiry dates after 2025 and credit limits above 50,000.</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673299" y="3825776"/>
            <a:ext cx="432793" cy="432793"/>
          </a:xfrm>
          <a:prstGeom prst="roundRect">
            <a:avLst>
              <a:gd name="adj" fmla="val 18669"/>
            </a:avLst>
          </a:prstGeom>
          <a:solidFill>
            <a:srgbClr val="2F1D63"/>
          </a:solidFill>
          <a:ln w="7620">
            <a:solidFill>
              <a:srgbClr val="48367C"/>
            </a:solidFill>
            <a:prstDash val="solid"/>
          </a:ln>
        </p:spPr>
      </p:sp>
      <p:sp>
        <p:nvSpPr>
          <p:cNvPr id="5" name="Text 3"/>
          <p:cNvSpPr/>
          <p:nvPr/>
        </p:nvSpPr>
        <p:spPr>
          <a:xfrm>
            <a:off x="827882" y="3890666"/>
            <a:ext cx="123627" cy="303014"/>
          </a:xfrm>
          <a:prstGeom prst="rect">
            <a:avLst/>
          </a:prstGeom>
          <a:noFill/>
          <a:ln/>
        </p:spPr>
        <p:txBody>
          <a:bodyPr wrap="none" lIns="0" tIns="0" rIns="0" bIns="0" rtlCol="0" anchor="t"/>
          <a:lstStyle/>
          <a:p>
            <a:pPr algn="ctr">
              <a:lnSpc>
                <a:spcPts val="2375"/>
              </a:lnSpc>
            </a:pPr>
            <a:r>
              <a:rPr lang="en-US" sz="2375" b="1" kern="0" spc="-47" dirty="0">
                <a:solidFill>
                  <a:srgbClr val="E0D6DE"/>
                </a:solidFill>
                <a:latin typeface="Times New Roman" panose="02020603050405020304" pitchFamily="18" charset="0"/>
                <a:ea typeface="Petrona Bold" pitchFamily="34" charset="-122"/>
                <a:cs typeface="Times New Roman" panose="02020603050405020304" pitchFamily="18" charset="0"/>
              </a:rPr>
              <a:t>1</a:t>
            </a:r>
            <a:endParaRPr lang="en-US" sz="2375" dirty="0">
              <a:latin typeface="Times New Roman" panose="02020603050405020304" pitchFamily="18" charset="0"/>
              <a:cs typeface="Times New Roman" panose="02020603050405020304" pitchFamily="18" charset="0"/>
            </a:endParaRPr>
          </a:p>
        </p:txBody>
      </p:sp>
      <p:sp>
        <p:nvSpPr>
          <p:cNvPr id="6" name="Text 4"/>
          <p:cNvSpPr/>
          <p:nvPr/>
        </p:nvSpPr>
        <p:spPr>
          <a:xfrm>
            <a:off x="1298377" y="3825776"/>
            <a:ext cx="2524919" cy="315615"/>
          </a:xfrm>
          <a:prstGeom prst="rect">
            <a:avLst/>
          </a:prstGeom>
          <a:noFill/>
          <a:ln/>
        </p:spPr>
        <p:txBody>
          <a:bodyPr wrap="none" lIns="0" tIns="0" rIns="0" bIns="0" rtlCol="0" anchor="t"/>
          <a:lstStyle/>
          <a:p>
            <a:pPr>
              <a:lnSpc>
                <a:spcPts val="2458"/>
              </a:lnSpc>
            </a:pPr>
            <a:r>
              <a:rPr lang="en-US" sz="1958" b="1" kern="0" spc="-40" dirty="0">
                <a:solidFill>
                  <a:srgbClr val="FFC000"/>
                </a:solidFill>
                <a:latin typeface="Times New Roman" panose="02020603050405020304" pitchFamily="18" charset="0"/>
                <a:ea typeface="Petrona Bold" pitchFamily="34" charset="-122"/>
                <a:cs typeface="Times New Roman" panose="02020603050405020304" pitchFamily="18" charset="0"/>
              </a:rPr>
              <a:t>Table Creation</a:t>
            </a:r>
            <a:endParaRPr lang="en-US" sz="1958" dirty="0">
              <a:solidFill>
                <a:srgbClr val="FFC000"/>
              </a:solidFill>
              <a:latin typeface="Times New Roman" panose="02020603050405020304" pitchFamily="18" charset="0"/>
              <a:cs typeface="Times New Roman" panose="02020603050405020304" pitchFamily="18" charset="0"/>
            </a:endParaRPr>
          </a:p>
        </p:txBody>
      </p:sp>
      <p:sp>
        <p:nvSpPr>
          <p:cNvPr id="7" name="Text 5"/>
          <p:cNvSpPr/>
          <p:nvPr/>
        </p:nvSpPr>
        <p:spPr>
          <a:xfrm>
            <a:off x="1298377" y="4256782"/>
            <a:ext cx="4701481" cy="307777"/>
          </a:xfrm>
          <a:prstGeom prst="rect">
            <a:avLst/>
          </a:prstGeom>
          <a:noFill/>
          <a:ln/>
        </p:spPr>
        <p:txBody>
          <a:bodyPr wrap="none" lIns="0" tIns="0" rIns="0" bIns="0" rtlCol="0" anchor="t"/>
          <a:lstStyle/>
          <a:p>
            <a:pPr>
              <a:lnSpc>
                <a:spcPts val="2417"/>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Successfully create the AxisBank_customer table.</a:t>
            </a:r>
            <a:endParaRPr lang="en-US" sz="1600" dirty="0">
              <a:latin typeface="Times New Roman" panose="02020603050405020304" pitchFamily="18" charset="0"/>
              <a:cs typeface="Times New Roman" panose="02020603050405020304" pitchFamily="18" charset="0"/>
            </a:endParaRPr>
          </a:p>
        </p:txBody>
      </p:sp>
      <p:sp>
        <p:nvSpPr>
          <p:cNvPr id="8" name="Shape 6"/>
          <p:cNvSpPr/>
          <p:nvPr/>
        </p:nvSpPr>
        <p:spPr>
          <a:xfrm>
            <a:off x="6192144" y="3825776"/>
            <a:ext cx="432793" cy="432793"/>
          </a:xfrm>
          <a:prstGeom prst="roundRect">
            <a:avLst>
              <a:gd name="adj" fmla="val 18669"/>
            </a:avLst>
          </a:prstGeom>
          <a:solidFill>
            <a:srgbClr val="2F1D63"/>
          </a:solidFill>
          <a:ln w="7620">
            <a:solidFill>
              <a:srgbClr val="48367C"/>
            </a:solidFill>
            <a:prstDash val="solid"/>
          </a:ln>
        </p:spPr>
      </p:sp>
      <p:sp>
        <p:nvSpPr>
          <p:cNvPr id="9" name="Text 7"/>
          <p:cNvSpPr/>
          <p:nvPr/>
        </p:nvSpPr>
        <p:spPr>
          <a:xfrm>
            <a:off x="6325692" y="3890666"/>
            <a:ext cx="165695" cy="303014"/>
          </a:xfrm>
          <a:prstGeom prst="rect">
            <a:avLst/>
          </a:prstGeom>
          <a:noFill/>
          <a:ln/>
        </p:spPr>
        <p:txBody>
          <a:bodyPr wrap="none" lIns="0" tIns="0" rIns="0" bIns="0" rtlCol="0" anchor="t"/>
          <a:lstStyle/>
          <a:p>
            <a:pPr algn="ctr">
              <a:lnSpc>
                <a:spcPts val="2375"/>
              </a:lnSpc>
            </a:pPr>
            <a:r>
              <a:rPr lang="en-US" sz="2375" b="1" kern="0" spc="-47" dirty="0">
                <a:solidFill>
                  <a:srgbClr val="E0D6DE"/>
                </a:solidFill>
                <a:latin typeface="Times New Roman" panose="02020603050405020304" pitchFamily="18" charset="0"/>
                <a:ea typeface="Petrona Bold" pitchFamily="34" charset="-122"/>
                <a:cs typeface="Times New Roman" panose="02020603050405020304" pitchFamily="18" charset="0"/>
              </a:rPr>
              <a:t>2</a:t>
            </a:r>
            <a:endParaRPr lang="en-US" sz="2375" dirty="0">
              <a:latin typeface="Times New Roman" panose="02020603050405020304" pitchFamily="18" charset="0"/>
              <a:cs typeface="Times New Roman" panose="02020603050405020304" pitchFamily="18" charset="0"/>
            </a:endParaRPr>
          </a:p>
        </p:txBody>
      </p:sp>
      <p:sp>
        <p:nvSpPr>
          <p:cNvPr id="10" name="Text 8"/>
          <p:cNvSpPr/>
          <p:nvPr/>
        </p:nvSpPr>
        <p:spPr>
          <a:xfrm>
            <a:off x="6817221" y="3825776"/>
            <a:ext cx="2524919" cy="315615"/>
          </a:xfrm>
          <a:prstGeom prst="rect">
            <a:avLst/>
          </a:prstGeom>
          <a:noFill/>
          <a:ln/>
        </p:spPr>
        <p:txBody>
          <a:bodyPr wrap="none" lIns="0" tIns="0" rIns="0" bIns="0" rtlCol="0" anchor="t"/>
          <a:lstStyle/>
          <a:p>
            <a:pPr>
              <a:lnSpc>
                <a:spcPts val="2458"/>
              </a:lnSpc>
            </a:pPr>
            <a:r>
              <a:rPr lang="en-US" sz="1958" b="1" kern="0" spc="-40" dirty="0">
                <a:solidFill>
                  <a:srgbClr val="FFC000"/>
                </a:solidFill>
                <a:latin typeface="Times New Roman" panose="02020603050405020304" pitchFamily="18" charset="0"/>
                <a:ea typeface="Petrona Bold" pitchFamily="34" charset="-122"/>
                <a:cs typeface="Times New Roman" panose="02020603050405020304" pitchFamily="18" charset="0"/>
              </a:rPr>
              <a:t>Data Insertion</a:t>
            </a:r>
            <a:endParaRPr lang="en-US" sz="1958" dirty="0">
              <a:solidFill>
                <a:srgbClr val="FFC000"/>
              </a:solidFill>
              <a:latin typeface="Times New Roman" panose="02020603050405020304" pitchFamily="18" charset="0"/>
              <a:cs typeface="Times New Roman" panose="02020603050405020304" pitchFamily="18" charset="0"/>
            </a:endParaRPr>
          </a:p>
        </p:txBody>
      </p:sp>
      <p:sp>
        <p:nvSpPr>
          <p:cNvPr id="11" name="Text 9"/>
          <p:cNvSpPr/>
          <p:nvPr/>
        </p:nvSpPr>
        <p:spPr>
          <a:xfrm>
            <a:off x="6817221" y="4256782"/>
            <a:ext cx="4701481" cy="307777"/>
          </a:xfrm>
          <a:prstGeom prst="rect">
            <a:avLst/>
          </a:prstGeom>
          <a:noFill/>
          <a:ln/>
        </p:spPr>
        <p:txBody>
          <a:bodyPr wrap="none" lIns="0" tIns="0" rIns="0" bIns="0" rtlCol="0" anchor="t"/>
          <a:lstStyle/>
          <a:p>
            <a:pPr>
              <a:lnSpc>
                <a:spcPts val="2417"/>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Insert 20 customer records.</a:t>
            </a:r>
            <a:endParaRPr lang="en-US" sz="1600" dirty="0">
              <a:latin typeface="Times New Roman" panose="02020603050405020304" pitchFamily="18" charset="0"/>
              <a:cs typeface="Times New Roman" panose="02020603050405020304" pitchFamily="18" charset="0"/>
            </a:endParaRPr>
          </a:p>
        </p:txBody>
      </p:sp>
      <p:sp>
        <p:nvSpPr>
          <p:cNvPr id="12" name="Shape 10"/>
          <p:cNvSpPr/>
          <p:nvPr/>
        </p:nvSpPr>
        <p:spPr>
          <a:xfrm>
            <a:off x="673299" y="4973241"/>
            <a:ext cx="432793" cy="432793"/>
          </a:xfrm>
          <a:prstGeom prst="roundRect">
            <a:avLst>
              <a:gd name="adj" fmla="val 18669"/>
            </a:avLst>
          </a:prstGeom>
          <a:solidFill>
            <a:srgbClr val="2F1D63"/>
          </a:solidFill>
          <a:ln w="7620">
            <a:solidFill>
              <a:srgbClr val="48367C"/>
            </a:solidFill>
            <a:prstDash val="solid"/>
          </a:ln>
        </p:spPr>
      </p:sp>
      <p:sp>
        <p:nvSpPr>
          <p:cNvPr id="13" name="Text 11"/>
          <p:cNvSpPr/>
          <p:nvPr/>
        </p:nvSpPr>
        <p:spPr>
          <a:xfrm>
            <a:off x="806946" y="5038131"/>
            <a:ext cx="165398" cy="303014"/>
          </a:xfrm>
          <a:prstGeom prst="rect">
            <a:avLst/>
          </a:prstGeom>
          <a:noFill/>
          <a:ln/>
        </p:spPr>
        <p:txBody>
          <a:bodyPr wrap="none" lIns="0" tIns="0" rIns="0" bIns="0" rtlCol="0" anchor="t"/>
          <a:lstStyle/>
          <a:p>
            <a:pPr algn="ctr">
              <a:lnSpc>
                <a:spcPts val="2375"/>
              </a:lnSpc>
            </a:pPr>
            <a:r>
              <a:rPr lang="en-US" sz="2375" b="1" kern="0" spc="-47" dirty="0">
                <a:solidFill>
                  <a:srgbClr val="E0D6DE"/>
                </a:solidFill>
                <a:latin typeface="Times New Roman" panose="02020603050405020304" pitchFamily="18" charset="0"/>
                <a:ea typeface="Petrona Bold" pitchFamily="34" charset="-122"/>
                <a:cs typeface="Times New Roman" panose="02020603050405020304" pitchFamily="18" charset="0"/>
              </a:rPr>
              <a:t>3</a:t>
            </a:r>
            <a:endParaRPr lang="en-US" sz="2375" dirty="0">
              <a:latin typeface="Times New Roman" panose="02020603050405020304" pitchFamily="18" charset="0"/>
              <a:cs typeface="Times New Roman" panose="02020603050405020304" pitchFamily="18" charset="0"/>
            </a:endParaRPr>
          </a:p>
        </p:txBody>
      </p:sp>
      <p:sp>
        <p:nvSpPr>
          <p:cNvPr id="14" name="Text 12"/>
          <p:cNvSpPr/>
          <p:nvPr/>
        </p:nvSpPr>
        <p:spPr>
          <a:xfrm>
            <a:off x="1298377" y="4973241"/>
            <a:ext cx="2524919" cy="315615"/>
          </a:xfrm>
          <a:prstGeom prst="rect">
            <a:avLst/>
          </a:prstGeom>
          <a:noFill/>
          <a:ln/>
        </p:spPr>
        <p:txBody>
          <a:bodyPr wrap="none" lIns="0" tIns="0" rIns="0" bIns="0" rtlCol="0" anchor="t"/>
          <a:lstStyle/>
          <a:p>
            <a:pPr>
              <a:lnSpc>
                <a:spcPts val="2458"/>
              </a:lnSpc>
            </a:pPr>
            <a:r>
              <a:rPr lang="en-US" sz="1958" b="1" kern="0" spc="-40" dirty="0">
                <a:solidFill>
                  <a:srgbClr val="FFC000"/>
                </a:solidFill>
                <a:latin typeface="Times New Roman" panose="02020603050405020304" pitchFamily="18" charset="0"/>
                <a:ea typeface="Petrona Bold" pitchFamily="34" charset="-122"/>
                <a:cs typeface="Times New Roman" panose="02020603050405020304" pitchFamily="18" charset="0"/>
              </a:rPr>
              <a:t>Query Execution</a:t>
            </a:r>
            <a:endParaRPr lang="en-US" sz="1958" dirty="0">
              <a:solidFill>
                <a:srgbClr val="FFC000"/>
              </a:solidFill>
              <a:latin typeface="Times New Roman" panose="02020603050405020304" pitchFamily="18" charset="0"/>
              <a:cs typeface="Times New Roman" panose="02020603050405020304" pitchFamily="18" charset="0"/>
            </a:endParaRPr>
          </a:p>
        </p:txBody>
      </p:sp>
      <p:sp>
        <p:nvSpPr>
          <p:cNvPr id="15" name="Text 13"/>
          <p:cNvSpPr/>
          <p:nvPr/>
        </p:nvSpPr>
        <p:spPr>
          <a:xfrm>
            <a:off x="1298377" y="5404247"/>
            <a:ext cx="4701481" cy="615553"/>
          </a:xfrm>
          <a:prstGeom prst="rect">
            <a:avLst/>
          </a:prstGeom>
          <a:noFill/>
          <a:ln/>
        </p:spPr>
        <p:txBody>
          <a:bodyPr wrap="square" lIns="0" tIns="0" rIns="0" bIns="0" rtlCol="0" anchor="t"/>
          <a:lstStyle/>
          <a:p>
            <a:pPr>
              <a:lnSpc>
                <a:spcPts val="2417"/>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Develop and execute SQL queries to retrieve data based on specific criteria.</a:t>
            </a:r>
            <a:endParaRPr lang="en-US" sz="1600" dirty="0">
              <a:latin typeface="Times New Roman" panose="02020603050405020304" pitchFamily="18" charset="0"/>
              <a:cs typeface="Times New Roman" panose="02020603050405020304" pitchFamily="18" charset="0"/>
            </a:endParaRPr>
          </a:p>
        </p:txBody>
      </p:sp>
      <p:sp>
        <p:nvSpPr>
          <p:cNvPr id="16" name="Shape 14"/>
          <p:cNvSpPr/>
          <p:nvPr/>
        </p:nvSpPr>
        <p:spPr>
          <a:xfrm>
            <a:off x="6192144" y="4973241"/>
            <a:ext cx="432793" cy="432793"/>
          </a:xfrm>
          <a:prstGeom prst="roundRect">
            <a:avLst>
              <a:gd name="adj" fmla="val 18669"/>
            </a:avLst>
          </a:prstGeom>
          <a:solidFill>
            <a:srgbClr val="2F1D63"/>
          </a:solidFill>
          <a:ln w="7620">
            <a:solidFill>
              <a:srgbClr val="48367C"/>
            </a:solidFill>
            <a:prstDash val="solid"/>
          </a:ln>
        </p:spPr>
      </p:sp>
      <p:sp>
        <p:nvSpPr>
          <p:cNvPr id="17" name="Text 15"/>
          <p:cNvSpPr/>
          <p:nvPr/>
        </p:nvSpPr>
        <p:spPr>
          <a:xfrm>
            <a:off x="6329858" y="5038131"/>
            <a:ext cx="157262" cy="303014"/>
          </a:xfrm>
          <a:prstGeom prst="rect">
            <a:avLst/>
          </a:prstGeom>
          <a:noFill/>
          <a:ln/>
        </p:spPr>
        <p:txBody>
          <a:bodyPr wrap="none" lIns="0" tIns="0" rIns="0" bIns="0" rtlCol="0" anchor="t"/>
          <a:lstStyle/>
          <a:p>
            <a:pPr algn="ctr">
              <a:lnSpc>
                <a:spcPts val="2375"/>
              </a:lnSpc>
            </a:pPr>
            <a:r>
              <a:rPr lang="en-US" sz="2375" b="1" kern="0" spc="-47" dirty="0">
                <a:solidFill>
                  <a:srgbClr val="E0D6DE"/>
                </a:solidFill>
                <a:latin typeface="Times New Roman" panose="02020603050405020304" pitchFamily="18" charset="0"/>
                <a:ea typeface="Petrona Bold" pitchFamily="34" charset="-122"/>
                <a:cs typeface="Times New Roman" panose="02020603050405020304" pitchFamily="18" charset="0"/>
              </a:rPr>
              <a:t>4</a:t>
            </a:r>
            <a:endParaRPr lang="en-US" sz="2375" dirty="0">
              <a:latin typeface="Times New Roman" panose="02020603050405020304" pitchFamily="18" charset="0"/>
              <a:cs typeface="Times New Roman" panose="02020603050405020304" pitchFamily="18" charset="0"/>
            </a:endParaRPr>
          </a:p>
        </p:txBody>
      </p:sp>
      <p:sp>
        <p:nvSpPr>
          <p:cNvPr id="18" name="Text 16"/>
          <p:cNvSpPr/>
          <p:nvPr/>
        </p:nvSpPr>
        <p:spPr>
          <a:xfrm>
            <a:off x="6817221" y="4973241"/>
            <a:ext cx="2524919" cy="315615"/>
          </a:xfrm>
          <a:prstGeom prst="rect">
            <a:avLst/>
          </a:prstGeom>
          <a:noFill/>
          <a:ln/>
        </p:spPr>
        <p:txBody>
          <a:bodyPr wrap="none" lIns="0" tIns="0" rIns="0" bIns="0" rtlCol="0" anchor="t"/>
          <a:lstStyle/>
          <a:p>
            <a:pPr>
              <a:lnSpc>
                <a:spcPts val="2458"/>
              </a:lnSpc>
            </a:pPr>
            <a:r>
              <a:rPr lang="en-US" sz="1958" b="1" kern="0" spc="-40" dirty="0">
                <a:solidFill>
                  <a:srgbClr val="FFC000"/>
                </a:solidFill>
                <a:latin typeface="Times New Roman" panose="02020603050405020304" pitchFamily="18" charset="0"/>
                <a:ea typeface="Petrona Bold" pitchFamily="34" charset="-122"/>
                <a:cs typeface="Times New Roman" panose="02020603050405020304" pitchFamily="18" charset="0"/>
              </a:rPr>
              <a:t>Data Validation</a:t>
            </a:r>
            <a:endParaRPr lang="en-US" sz="1958" dirty="0">
              <a:solidFill>
                <a:srgbClr val="FFC000"/>
              </a:solidFill>
              <a:latin typeface="Times New Roman" panose="02020603050405020304" pitchFamily="18" charset="0"/>
              <a:cs typeface="Times New Roman" panose="02020603050405020304" pitchFamily="18" charset="0"/>
            </a:endParaRPr>
          </a:p>
        </p:txBody>
      </p:sp>
      <p:sp>
        <p:nvSpPr>
          <p:cNvPr id="19" name="Text 17"/>
          <p:cNvSpPr/>
          <p:nvPr/>
        </p:nvSpPr>
        <p:spPr>
          <a:xfrm>
            <a:off x="6817221" y="5404247"/>
            <a:ext cx="4701481" cy="307777"/>
          </a:xfrm>
          <a:prstGeom prst="rect">
            <a:avLst/>
          </a:prstGeom>
          <a:noFill/>
          <a:ln/>
        </p:spPr>
        <p:txBody>
          <a:bodyPr wrap="none" lIns="0" tIns="0" rIns="0" bIns="0" rtlCol="0" anchor="t"/>
          <a:lstStyle/>
          <a:p>
            <a:pPr>
              <a:lnSpc>
                <a:spcPts val="2417"/>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Validate KYC statuses and credit limits.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6352" y="412801"/>
            <a:ext cx="5787628" cy="624681"/>
          </a:xfrm>
          <a:prstGeom prst="rect">
            <a:avLst/>
          </a:prstGeom>
          <a:noFill/>
          <a:ln/>
        </p:spPr>
        <p:txBody>
          <a:bodyPr wrap="none" lIns="0" tIns="0" rIns="0" bIns="0" rtlCol="0" anchor="t"/>
          <a:lstStyle/>
          <a:p>
            <a:pPr>
              <a:lnSpc>
                <a:spcPts val="4916"/>
              </a:lnSpc>
            </a:pPr>
            <a:r>
              <a:rPr lang="en-US" sz="3917" b="1" u="sng" kern="0" spc="-78" dirty="0">
                <a:solidFill>
                  <a:srgbClr val="FFC000"/>
                </a:solidFill>
                <a:latin typeface="Times New Roman" panose="02020603050405020304" pitchFamily="18" charset="0"/>
                <a:ea typeface="Petrona Bold" pitchFamily="34" charset="-122"/>
                <a:cs typeface="Times New Roman" panose="02020603050405020304" pitchFamily="18" charset="0"/>
              </a:rPr>
              <a:t>Roles and Responsibilities</a:t>
            </a:r>
            <a:endParaRPr lang="en-US" sz="3917" u="sng" dirty="0">
              <a:solidFill>
                <a:srgbClr val="FFC000"/>
              </a:solidFill>
              <a:latin typeface="Times New Roman" panose="02020603050405020304" pitchFamily="18" charset="0"/>
              <a:cs typeface="Times New Roman" panose="02020603050405020304" pitchFamily="18" charset="0"/>
            </a:endParaRPr>
          </a:p>
        </p:txBody>
      </p:sp>
      <p:sp>
        <p:nvSpPr>
          <p:cNvPr id="3" name="Text 1"/>
          <p:cNvSpPr/>
          <p:nvPr/>
        </p:nvSpPr>
        <p:spPr>
          <a:xfrm>
            <a:off x="666354" y="1540173"/>
            <a:ext cx="10859294" cy="1827609"/>
          </a:xfrm>
          <a:prstGeom prst="rect">
            <a:avLst/>
          </a:prstGeom>
          <a:noFill/>
          <a:ln/>
        </p:spPr>
        <p:txBody>
          <a:bodyPr wrap="square" lIns="0" tIns="0" rIns="0" bIns="0" rtlCol="0" anchor="t"/>
          <a:lstStyle/>
          <a:p>
            <a:pPr>
              <a:lnSpc>
                <a:spcPts val="2375"/>
              </a:lnSpc>
            </a:pPr>
            <a:endParaRPr lang="en-US" sz="1458" dirty="0">
              <a:latin typeface="Times New Roman" panose="02020603050405020304" pitchFamily="18" charset="0"/>
              <a:cs typeface="Times New Roman" panose="02020603050405020304" pitchFamily="18" charset="0"/>
            </a:endParaRPr>
          </a:p>
        </p:txBody>
      </p:sp>
      <p:sp>
        <p:nvSpPr>
          <p:cNvPr id="4" name="Shape 2"/>
          <p:cNvSpPr/>
          <p:nvPr/>
        </p:nvSpPr>
        <p:spPr>
          <a:xfrm>
            <a:off x="666354" y="3581896"/>
            <a:ext cx="10859294" cy="2741216"/>
          </a:xfrm>
          <a:prstGeom prst="roundRect">
            <a:avLst>
              <a:gd name="adj" fmla="val 2917"/>
            </a:avLst>
          </a:prstGeom>
          <a:noFill/>
          <a:ln w="7620">
            <a:solidFill>
              <a:srgbClr val="FFFFFF">
                <a:alpha val="24000"/>
              </a:srgbClr>
            </a:solidFill>
            <a:prstDash val="solid"/>
          </a:ln>
        </p:spPr>
      </p:sp>
      <p:sp>
        <p:nvSpPr>
          <p:cNvPr id="5" name="Shape 3"/>
          <p:cNvSpPr/>
          <p:nvPr/>
        </p:nvSpPr>
        <p:spPr>
          <a:xfrm>
            <a:off x="666352" y="3575546"/>
            <a:ext cx="10846594" cy="418503"/>
          </a:xfrm>
          <a:prstGeom prst="rect">
            <a:avLst/>
          </a:prstGeom>
          <a:solidFill>
            <a:srgbClr val="FFFFFF">
              <a:alpha val="4000"/>
            </a:srgbClr>
          </a:solidFill>
          <a:ln/>
        </p:spPr>
      </p:sp>
      <p:sp>
        <p:nvSpPr>
          <p:cNvPr id="6" name="Text 4"/>
          <p:cNvSpPr/>
          <p:nvPr/>
        </p:nvSpPr>
        <p:spPr>
          <a:xfrm>
            <a:off x="1651458" y="3640799"/>
            <a:ext cx="5039519" cy="304602"/>
          </a:xfrm>
          <a:prstGeom prst="rect">
            <a:avLst/>
          </a:prstGeom>
          <a:noFill/>
          <a:ln/>
        </p:spPr>
        <p:txBody>
          <a:bodyPr wrap="none" lIns="0" tIns="0" rIns="0" bIns="0" rtlCol="0" anchor="t"/>
          <a:lstStyle/>
          <a:p>
            <a:pPr>
              <a:lnSpc>
                <a:spcPts val="2375"/>
              </a:lnSpc>
            </a:pPr>
            <a:r>
              <a:rPr lang="en-US" sz="2000" b="1" kern="0" spc="-30" dirty="0">
                <a:solidFill>
                  <a:schemeClr val="accent4"/>
                </a:solidFill>
                <a:latin typeface="Times New Roman" panose="02020603050405020304" pitchFamily="18" charset="0"/>
                <a:ea typeface="Inter" pitchFamily="34" charset="-122"/>
                <a:cs typeface="Times New Roman" panose="02020603050405020304" pitchFamily="18" charset="0"/>
              </a:rPr>
              <a:t>Roles</a:t>
            </a:r>
            <a:endParaRPr lang="en-US" b="1" dirty="0">
              <a:solidFill>
                <a:schemeClr val="accent4"/>
              </a:solidFill>
              <a:latin typeface="Times New Roman" panose="02020603050405020304" pitchFamily="18" charset="0"/>
              <a:cs typeface="Times New Roman" panose="02020603050405020304" pitchFamily="18" charset="0"/>
            </a:endParaRPr>
          </a:p>
        </p:txBody>
      </p:sp>
      <p:sp>
        <p:nvSpPr>
          <p:cNvPr id="7" name="Text 5"/>
          <p:cNvSpPr/>
          <p:nvPr/>
        </p:nvSpPr>
        <p:spPr>
          <a:xfrm>
            <a:off x="6980266" y="3615233"/>
            <a:ext cx="5039519" cy="304602"/>
          </a:xfrm>
          <a:prstGeom prst="rect">
            <a:avLst/>
          </a:prstGeom>
          <a:noFill/>
          <a:ln/>
        </p:spPr>
        <p:txBody>
          <a:bodyPr wrap="none" lIns="0" tIns="0" rIns="0" bIns="0" rtlCol="0" anchor="t"/>
          <a:lstStyle/>
          <a:p>
            <a:pPr>
              <a:lnSpc>
                <a:spcPts val="2375"/>
              </a:lnSpc>
            </a:pPr>
            <a:r>
              <a:rPr lang="en-US" sz="2000" b="1" kern="0" spc="-30" dirty="0">
                <a:solidFill>
                  <a:schemeClr val="accent4"/>
                </a:solidFill>
                <a:latin typeface="Times New Roman" panose="02020603050405020304" pitchFamily="18" charset="0"/>
                <a:ea typeface="Inter" pitchFamily="34" charset="-122"/>
                <a:cs typeface="Times New Roman" panose="02020603050405020304" pitchFamily="18" charset="0"/>
              </a:rPr>
              <a:t>Responsibility</a:t>
            </a:r>
            <a:endParaRPr lang="en-US" sz="1600" b="1" dirty="0">
              <a:solidFill>
                <a:schemeClr val="accent4"/>
              </a:solidFill>
              <a:latin typeface="Times New Roman" panose="02020603050405020304" pitchFamily="18" charset="0"/>
              <a:cs typeface="Times New Roman" panose="02020603050405020304" pitchFamily="18" charset="0"/>
            </a:endParaRPr>
          </a:p>
        </p:txBody>
      </p:sp>
      <p:sp>
        <p:nvSpPr>
          <p:cNvPr id="8" name="Shape 6"/>
          <p:cNvSpPr/>
          <p:nvPr/>
        </p:nvSpPr>
        <p:spPr>
          <a:xfrm>
            <a:off x="672704" y="4133949"/>
            <a:ext cx="10846594" cy="545703"/>
          </a:xfrm>
          <a:prstGeom prst="rect">
            <a:avLst/>
          </a:prstGeom>
          <a:solidFill>
            <a:srgbClr val="000000">
              <a:alpha val="4000"/>
            </a:srgbClr>
          </a:solidFill>
          <a:ln/>
        </p:spPr>
      </p:sp>
      <p:sp>
        <p:nvSpPr>
          <p:cNvPr id="9" name="Text 7"/>
          <p:cNvSpPr/>
          <p:nvPr/>
        </p:nvSpPr>
        <p:spPr>
          <a:xfrm>
            <a:off x="863006" y="4254500"/>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Ambala Rakesh &amp; Shubhadip Paul</a:t>
            </a:r>
            <a:endParaRPr lang="en-US" sz="1600" dirty="0">
              <a:latin typeface="Times New Roman" panose="02020603050405020304" pitchFamily="18" charset="0"/>
              <a:cs typeface="Times New Roman" panose="02020603050405020304" pitchFamily="18" charset="0"/>
            </a:endParaRPr>
          </a:p>
        </p:txBody>
      </p:sp>
      <p:sp>
        <p:nvSpPr>
          <p:cNvPr id="10" name="Text 8"/>
          <p:cNvSpPr/>
          <p:nvPr/>
        </p:nvSpPr>
        <p:spPr>
          <a:xfrm>
            <a:off x="6289477" y="4254500"/>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Create SQL table, design schema, write queries</a:t>
            </a:r>
            <a:endParaRPr lang="en-US" sz="1600" dirty="0">
              <a:latin typeface="Times New Roman" panose="02020603050405020304" pitchFamily="18" charset="0"/>
              <a:cs typeface="Times New Roman" panose="02020603050405020304" pitchFamily="18" charset="0"/>
            </a:endParaRPr>
          </a:p>
        </p:txBody>
      </p:sp>
      <p:sp>
        <p:nvSpPr>
          <p:cNvPr id="11" name="Shape 9"/>
          <p:cNvSpPr/>
          <p:nvPr/>
        </p:nvSpPr>
        <p:spPr>
          <a:xfrm>
            <a:off x="672704" y="4679653"/>
            <a:ext cx="10846594" cy="545703"/>
          </a:xfrm>
          <a:prstGeom prst="rect">
            <a:avLst/>
          </a:prstGeom>
          <a:solidFill>
            <a:srgbClr val="FFFFFF">
              <a:alpha val="4000"/>
            </a:srgbClr>
          </a:solidFill>
          <a:ln/>
        </p:spPr>
      </p:sp>
      <p:sp>
        <p:nvSpPr>
          <p:cNvPr id="12" name="Text 10"/>
          <p:cNvSpPr/>
          <p:nvPr/>
        </p:nvSpPr>
        <p:spPr>
          <a:xfrm>
            <a:off x="863006" y="4800203"/>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Mansi Santosh Mahale</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6289477" y="4800203"/>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Create and insert customer data</a:t>
            </a:r>
            <a:endParaRPr lang="en-US" sz="1600" dirty="0">
              <a:latin typeface="Times New Roman" panose="02020603050405020304" pitchFamily="18" charset="0"/>
              <a:cs typeface="Times New Roman" panose="02020603050405020304" pitchFamily="18" charset="0"/>
            </a:endParaRPr>
          </a:p>
        </p:txBody>
      </p:sp>
      <p:sp>
        <p:nvSpPr>
          <p:cNvPr id="14" name="Shape 12"/>
          <p:cNvSpPr/>
          <p:nvPr/>
        </p:nvSpPr>
        <p:spPr>
          <a:xfrm>
            <a:off x="672704" y="5225356"/>
            <a:ext cx="10846594" cy="545703"/>
          </a:xfrm>
          <a:prstGeom prst="rect">
            <a:avLst/>
          </a:prstGeom>
          <a:solidFill>
            <a:srgbClr val="000000">
              <a:alpha val="4000"/>
            </a:srgbClr>
          </a:solidFill>
          <a:ln/>
        </p:spPr>
      </p:sp>
      <p:sp>
        <p:nvSpPr>
          <p:cNvPr id="15" name="Text 13"/>
          <p:cNvSpPr/>
          <p:nvPr/>
        </p:nvSpPr>
        <p:spPr>
          <a:xfrm>
            <a:off x="863006" y="5345907"/>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Middela Sathvika</a:t>
            </a:r>
            <a:endParaRPr lang="en-US" sz="1600" dirty="0">
              <a:latin typeface="Times New Roman" panose="02020603050405020304" pitchFamily="18" charset="0"/>
              <a:cs typeface="Times New Roman" panose="02020603050405020304" pitchFamily="18" charset="0"/>
            </a:endParaRPr>
          </a:p>
        </p:txBody>
      </p:sp>
      <p:sp>
        <p:nvSpPr>
          <p:cNvPr id="16" name="Text 14"/>
          <p:cNvSpPr/>
          <p:nvPr/>
        </p:nvSpPr>
        <p:spPr>
          <a:xfrm>
            <a:off x="6289477" y="5345907"/>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Create and run queries 2, 3, and 4</a:t>
            </a:r>
            <a:endParaRPr lang="en-US" sz="1600" dirty="0">
              <a:latin typeface="Times New Roman" panose="02020603050405020304" pitchFamily="18" charset="0"/>
              <a:cs typeface="Times New Roman" panose="02020603050405020304" pitchFamily="18" charset="0"/>
            </a:endParaRPr>
          </a:p>
        </p:txBody>
      </p:sp>
      <p:sp>
        <p:nvSpPr>
          <p:cNvPr id="17" name="Shape 15"/>
          <p:cNvSpPr/>
          <p:nvPr/>
        </p:nvSpPr>
        <p:spPr>
          <a:xfrm>
            <a:off x="672704" y="5771059"/>
            <a:ext cx="10846594" cy="545703"/>
          </a:xfrm>
          <a:prstGeom prst="rect">
            <a:avLst/>
          </a:prstGeom>
          <a:solidFill>
            <a:srgbClr val="FFFFFF">
              <a:alpha val="4000"/>
            </a:srgbClr>
          </a:solidFill>
          <a:ln/>
        </p:spPr>
      </p:sp>
      <p:sp>
        <p:nvSpPr>
          <p:cNvPr id="18" name="Text 16"/>
          <p:cNvSpPr/>
          <p:nvPr/>
        </p:nvSpPr>
        <p:spPr>
          <a:xfrm>
            <a:off x="863006" y="5891609"/>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Bhabani Sankar Khadiratna</a:t>
            </a:r>
            <a:endParaRPr lang="en-US" sz="1600" dirty="0">
              <a:latin typeface="Times New Roman" panose="02020603050405020304" pitchFamily="18" charset="0"/>
              <a:cs typeface="Times New Roman" panose="02020603050405020304" pitchFamily="18" charset="0"/>
            </a:endParaRPr>
          </a:p>
        </p:txBody>
      </p:sp>
      <p:sp>
        <p:nvSpPr>
          <p:cNvPr id="19" name="Text 17"/>
          <p:cNvSpPr/>
          <p:nvPr/>
        </p:nvSpPr>
        <p:spPr>
          <a:xfrm>
            <a:off x="6289477" y="5891609"/>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Create and run queries 5 and 6</a:t>
            </a:r>
            <a:endParaRPr lang="en-US" sz="16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52A87B5D-174D-1D99-D010-5205CADBF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168" y="782514"/>
            <a:ext cx="3429000" cy="30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3877" y="138600"/>
            <a:ext cx="3967063" cy="495796"/>
          </a:xfrm>
          <a:prstGeom prst="rect">
            <a:avLst/>
          </a:prstGeom>
          <a:noFill/>
          <a:ln/>
        </p:spPr>
        <p:txBody>
          <a:bodyPr wrap="none" lIns="0" tIns="0" rIns="0" bIns="0" rtlCol="0" anchor="t"/>
          <a:lstStyle/>
          <a:p>
            <a:pPr>
              <a:lnSpc>
                <a:spcPts val="3875"/>
              </a:lnSpc>
            </a:pPr>
            <a:r>
              <a:rPr lang="en-US" sz="3200" b="1" u="sng" kern="0" spc="-62" dirty="0">
                <a:solidFill>
                  <a:srgbClr val="FFC000"/>
                </a:solidFill>
                <a:latin typeface="Times New Roman" panose="02020603050405020304" pitchFamily="18" charset="0"/>
                <a:ea typeface="Petrona Bold" pitchFamily="34" charset="-122"/>
                <a:cs typeface="Times New Roman" panose="02020603050405020304" pitchFamily="18" charset="0"/>
              </a:rPr>
              <a:t>Test Closure Report</a:t>
            </a:r>
            <a:endParaRPr lang="en-US" sz="3200" b="1" u="sng" dirty="0">
              <a:solidFill>
                <a:srgbClr val="FFC000"/>
              </a:solidFill>
              <a:latin typeface="Times New Roman" panose="02020603050405020304" pitchFamily="18" charset="0"/>
              <a:cs typeface="Times New Roman" panose="02020603050405020304" pitchFamily="18" charset="0"/>
            </a:endParaRPr>
          </a:p>
        </p:txBody>
      </p:sp>
      <p:sp>
        <p:nvSpPr>
          <p:cNvPr id="4" name="Text 1"/>
          <p:cNvSpPr/>
          <p:nvPr/>
        </p:nvSpPr>
        <p:spPr>
          <a:xfrm>
            <a:off x="513877" y="764828"/>
            <a:ext cx="11149188" cy="1419272"/>
          </a:xfrm>
          <a:prstGeom prst="rect">
            <a:avLst/>
          </a:prstGeom>
          <a:noFill/>
          <a:ln/>
        </p:spPr>
        <p:txBody>
          <a:bodyPr wrap="square" lIns="0" tIns="0" rIns="0" bIns="0" rtlCol="0" anchor="t"/>
          <a:lstStyle/>
          <a:p>
            <a:pPr marL="285750" indent="-285750" algn="just">
              <a:lnSpc>
                <a:spcPts val="1875"/>
              </a:lnSpc>
              <a:buFont typeface="Arial" panose="020B0604020202020204" pitchFamily="34" charset="0"/>
              <a:buChar char="•"/>
            </a:pPr>
            <a:r>
              <a:rPr lang="en-US" sz="1600" kern="0" spc="-24" dirty="0">
                <a:solidFill>
                  <a:srgbClr val="E0D6DE"/>
                </a:solidFill>
                <a:latin typeface="Times New Roman" panose="02020603050405020304" pitchFamily="18" charset="0"/>
                <a:ea typeface="Inter" pitchFamily="34" charset="-122"/>
                <a:cs typeface="Times New Roman" panose="02020603050405020304" pitchFamily="18" charset="0"/>
              </a:rPr>
              <a:t>The objective of the test closure report is to confirm that all requirements have been met and the testing phase for the SQL operations on the Axis Bank customer data is complete. All 6 test cases were passed, resulting in 0 failed tests. All SQL operations and customer data requirements are tested and covered by queries. No defects were found during the testing process.</a:t>
            </a:r>
          </a:p>
          <a:p>
            <a:pPr marL="285750" indent="-285750" algn="just">
              <a:lnSpc>
                <a:spcPts val="1875"/>
              </a:lnSpc>
              <a:buFont typeface="Arial" panose="020B0604020202020204" pitchFamily="34" charset="0"/>
              <a:buChar char="•"/>
            </a:pPr>
            <a:endParaRPr lang="en-US" sz="1600" kern="0" spc="-24" dirty="0">
              <a:solidFill>
                <a:srgbClr val="E0D6DE"/>
              </a:solidFill>
              <a:latin typeface="Times New Roman" panose="02020603050405020304" pitchFamily="18" charset="0"/>
              <a:ea typeface="Inter" pitchFamily="34" charset="-122"/>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sz="1600" spc="-26" dirty="0">
                <a:latin typeface="Times New Roman" panose="02020603050405020304" pitchFamily="18" charset="0"/>
                <a:cs typeface="Times New Roman" panose="02020603050405020304" pitchFamily="18" charset="0"/>
              </a:rPr>
              <a:t> </a:t>
            </a:r>
            <a:r>
              <a:rPr lang="en-US" sz="1600" spc="-26" dirty="0">
                <a:solidFill>
                  <a:schemeClr val="bg2"/>
                </a:solidFill>
                <a:latin typeface="Times New Roman" panose="02020603050405020304" pitchFamily="18" charset="0"/>
                <a:cs typeface="Times New Roman" panose="02020603050405020304" pitchFamily="18" charset="0"/>
              </a:rPr>
              <a:t>for</a:t>
            </a:r>
            <a:r>
              <a:rPr lang="en-US" sz="1600" spc="-26" dirty="0">
                <a:latin typeface="Times New Roman" panose="02020603050405020304" pitchFamily="18" charset="0"/>
                <a:cs typeface="Times New Roman" panose="02020603050405020304" pitchFamily="18" charset="0"/>
              </a:rPr>
              <a:t> </a:t>
            </a:r>
            <a:r>
              <a:rPr lang="en-IN" sz="1600" kern="100" dirty="0">
                <a:solidFill>
                  <a:schemeClr val="bg2"/>
                </a:solidFill>
                <a:latin typeface="Times New Roman" panose="02020603050405020304" pitchFamily="18" charset="0"/>
                <a:ea typeface="Calibri" panose="020F0502020204030204" pitchFamily="34" charset="0"/>
                <a:cs typeface="Kalinga" panose="020B0502040204020203" pitchFamily="34" charset="0"/>
              </a:rPr>
              <a:t>Project Reference.</a:t>
            </a:r>
          </a:p>
          <a:p>
            <a:pPr>
              <a:lnSpc>
                <a:spcPts val="1875"/>
              </a:lnSpc>
            </a:pPr>
            <a:endParaRPr lang="en-US" sz="1200" b="1" dirty="0">
              <a:latin typeface="Times New Roman" panose="02020603050405020304" pitchFamily="18" charset="0"/>
              <a:cs typeface="Times New Roman" panose="02020603050405020304" pitchFamily="18" charset="0"/>
            </a:endParaRPr>
          </a:p>
        </p:txBody>
      </p:sp>
      <p:sp>
        <p:nvSpPr>
          <p:cNvPr id="5" name="Shape 2"/>
          <p:cNvSpPr/>
          <p:nvPr/>
        </p:nvSpPr>
        <p:spPr>
          <a:xfrm>
            <a:off x="5100935" y="2516386"/>
            <a:ext cx="6562130" cy="3932833"/>
          </a:xfrm>
          <a:prstGeom prst="roundRect">
            <a:avLst>
              <a:gd name="adj" fmla="val 1614"/>
            </a:avLst>
          </a:prstGeom>
          <a:noFill/>
          <a:ln w="7620">
            <a:solidFill>
              <a:srgbClr val="FFFFFF">
                <a:alpha val="24000"/>
              </a:srgbClr>
            </a:solidFill>
            <a:prstDash val="solid"/>
          </a:ln>
        </p:spPr>
      </p:sp>
      <p:sp>
        <p:nvSpPr>
          <p:cNvPr id="6" name="Shape 3"/>
          <p:cNvSpPr/>
          <p:nvPr/>
        </p:nvSpPr>
        <p:spPr>
          <a:xfrm>
            <a:off x="5107285" y="2626022"/>
            <a:ext cx="6555780" cy="332283"/>
          </a:xfrm>
          <a:prstGeom prst="rect">
            <a:avLst/>
          </a:prstGeom>
          <a:solidFill>
            <a:srgbClr val="FFFFFF">
              <a:alpha val="4000"/>
            </a:srgbClr>
          </a:solidFill>
          <a:ln/>
        </p:spPr>
      </p:sp>
      <p:sp>
        <p:nvSpPr>
          <p:cNvPr id="7" name="Text 4"/>
          <p:cNvSpPr/>
          <p:nvPr/>
        </p:nvSpPr>
        <p:spPr>
          <a:xfrm>
            <a:off x="5258396" y="2619672"/>
            <a:ext cx="2969319" cy="241697"/>
          </a:xfrm>
          <a:prstGeom prst="rect">
            <a:avLst/>
          </a:prstGeom>
          <a:noFill/>
          <a:ln/>
        </p:spPr>
        <p:txBody>
          <a:bodyPr wrap="none" lIns="0" tIns="0" rIns="0" bIns="0" rtlCol="0" anchor="t"/>
          <a:lstStyle/>
          <a:p>
            <a:pPr>
              <a:lnSpc>
                <a:spcPts val="1875"/>
              </a:lnSpc>
            </a:pPr>
            <a:r>
              <a:rPr lang="en-US" sz="1600" b="1" kern="0" spc="-24" dirty="0">
                <a:solidFill>
                  <a:schemeClr val="accent4"/>
                </a:solidFill>
                <a:latin typeface="Times New Roman" panose="02020603050405020304" pitchFamily="18" charset="0"/>
                <a:ea typeface="Inter" pitchFamily="34" charset="-122"/>
                <a:cs typeface="Times New Roman" panose="02020603050405020304" pitchFamily="18" charset="0"/>
              </a:rPr>
              <a:t>Test Case</a:t>
            </a:r>
            <a:endParaRPr lang="en-US" sz="1600" b="1" dirty="0">
              <a:solidFill>
                <a:schemeClr val="accent4"/>
              </a:solidFill>
              <a:latin typeface="Times New Roman" panose="02020603050405020304" pitchFamily="18" charset="0"/>
              <a:cs typeface="Times New Roman" panose="02020603050405020304" pitchFamily="18" charset="0"/>
            </a:endParaRPr>
          </a:p>
        </p:txBody>
      </p:sp>
      <p:sp>
        <p:nvSpPr>
          <p:cNvPr id="8" name="Text 5"/>
          <p:cNvSpPr/>
          <p:nvPr/>
        </p:nvSpPr>
        <p:spPr>
          <a:xfrm>
            <a:off x="8536286" y="2619672"/>
            <a:ext cx="2969319" cy="241697"/>
          </a:xfrm>
          <a:prstGeom prst="rect">
            <a:avLst/>
          </a:prstGeom>
          <a:noFill/>
          <a:ln/>
        </p:spPr>
        <p:txBody>
          <a:bodyPr wrap="none" lIns="0" tIns="0" rIns="0" bIns="0" rtlCol="0" anchor="t"/>
          <a:lstStyle/>
          <a:p>
            <a:pPr>
              <a:lnSpc>
                <a:spcPts val="1875"/>
              </a:lnSpc>
            </a:pPr>
            <a:r>
              <a:rPr lang="en-US" sz="1600" b="1" kern="0" spc="-24" dirty="0">
                <a:solidFill>
                  <a:schemeClr val="accent4"/>
                </a:solidFill>
                <a:latin typeface="Times New Roman" panose="02020603050405020304" pitchFamily="18" charset="0"/>
                <a:ea typeface="Inter" pitchFamily="34" charset="-122"/>
                <a:cs typeface="Times New Roman" panose="02020603050405020304" pitchFamily="18" charset="0"/>
              </a:rPr>
              <a:t>Result</a:t>
            </a:r>
            <a:endParaRPr lang="en-US" sz="1600" b="1" dirty="0">
              <a:solidFill>
                <a:schemeClr val="accent4"/>
              </a:solidFill>
              <a:latin typeface="Times New Roman" panose="02020603050405020304" pitchFamily="18" charset="0"/>
              <a:cs typeface="Times New Roman" panose="02020603050405020304" pitchFamily="18" charset="0"/>
            </a:endParaRPr>
          </a:p>
        </p:txBody>
      </p:sp>
      <p:sp>
        <p:nvSpPr>
          <p:cNvPr id="9" name="Shape 6"/>
          <p:cNvSpPr/>
          <p:nvPr/>
        </p:nvSpPr>
        <p:spPr>
          <a:xfrm>
            <a:off x="5107285" y="2958307"/>
            <a:ext cx="6549430" cy="435570"/>
          </a:xfrm>
          <a:prstGeom prst="rect">
            <a:avLst/>
          </a:prstGeom>
          <a:solidFill>
            <a:srgbClr val="000000">
              <a:alpha val="4000"/>
            </a:srgbClr>
          </a:solidFill>
          <a:ln/>
        </p:spPr>
      </p:sp>
      <p:sp>
        <p:nvSpPr>
          <p:cNvPr id="10" name="Text 7"/>
          <p:cNvSpPr/>
          <p:nvPr/>
        </p:nvSpPr>
        <p:spPr>
          <a:xfrm>
            <a:off x="5258396" y="305524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Table Creation</a:t>
            </a:r>
            <a:endParaRPr lang="en-US" sz="1400" dirty="0">
              <a:latin typeface="Times New Roman" panose="02020603050405020304" pitchFamily="18" charset="0"/>
              <a:cs typeface="Times New Roman" panose="02020603050405020304" pitchFamily="18" charset="0"/>
            </a:endParaRPr>
          </a:p>
        </p:txBody>
      </p:sp>
      <p:sp>
        <p:nvSpPr>
          <p:cNvPr id="11" name="Text 8"/>
          <p:cNvSpPr/>
          <p:nvPr/>
        </p:nvSpPr>
        <p:spPr>
          <a:xfrm>
            <a:off x="8536286" y="305524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12" name="Shape 9"/>
          <p:cNvSpPr/>
          <p:nvPr/>
        </p:nvSpPr>
        <p:spPr>
          <a:xfrm>
            <a:off x="5107285" y="3393877"/>
            <a:ext cx="6549430" cy="435570"/>
          </a:xfrm>
          <a:prstGeom prst="rect">
            <a:avLst/>
          </a:prstGeom>
          <a:solidFill>
            <a:srgbClr val="FFFFFF">
              <a:alpha val="4000"/>
            </a:srgbClr>
          </a:solidFill>
          <a:ln/>
        </p:spPr>
      </p:sp>
      <p:sp>
        <p:nvSpPr>
          <p:cNvPr id="13" name="Text 10"/>
          <p:cNvSpPr/>
          <p:nvPr/>
        </p:nvSpPr>
        <p:spPr>
          <a:xfrm>
            <a:off x="5258396" y="349081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Data Insertion</a:t>
            </a:r>
            <a:endParaRPr lang="en-US" sz="1400" dirty="0">
              <a:latin typeface="Times New Roman" panose="02020603050405020304" pitchFamily="18" charset="0"/>
              <a:cs typeface="Times New Roman" panose="02020603050405020304" pitchFamily="18" charset="0"/>
            </a:endParaRPr>
          </a:p>
        </p:txBody>
      </p:sp>
      <p:sp>
        <p:nvSpPr>
          <p:cNvPr id="14" name="Text 11"/>
          <p:cNvSpPr/>
          <p:nvPr/>
        </p:nvSpPr>
        <p:spPr>
          <a:xfrm>
            <a:off x="8536286" y="349081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15" name="Shape 12"/>
          <p:cNvSpPr/>
          <p:nvPr/>
        </p:nvSpPr>
        <p:spPr>
          <a:xfrm>
            <a:off x="5107285" y="3829447"/>
            <a:ext cx="6549430" cy="435570"/>
          </a:xfrm>
          <a:prstGeom prst="rect">
            <a:avLst/>
          </a:prstGeom>
          <a:solidFill>
            <a:srgbClr val="000000">
              <a:alpha val="4000"/>
            </a:srgbClr>
          </a:solidFill>
          <a:ln/>
        </p:spPr>
      </p:sp>
      <p:sp>
        <p:nvSpPr>
          <p:cNvPr id="16" name="Text 13"/>
          <p:cNvSpPr/>
          <p:nvPr/>
        </p:nvSpPr>
        <p:spPr>
          <a:xfrm>
            <a:off x="5258396" y="392638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1</a:t>
            </a:r>
            <a:endParaRPr lang="en-US" sz="1400" dirty="0">
              <a:latin typeface="Times New Roman" panose="02020603050405020304" pitchFamily="18" charset="0"/>
              <a:cs typeface="Times New Roman" panose="02020603050405020304" pitchFamily="18" charset="0"/>
            </a:endParaRPr>
          </a:p>
        </p:txBody>
      </p:sp>
      <p:sp>
        <p:nvSpPr>
          <p:cNvPr id="17" name="Text 14"/>
          <p:cNvSpPr/>
          <p:nvPr/>
        </p:nvSpPr>
        <p:spPr>
          <a:xfrm>
            <a:off x="8536286" y="392638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18" name="Shape 15"/>
          <p:cNvSpPr/>
          <p:nvPr/>
        </p:nvSpPr>
        <p:spPr>
          <a:xfrm>
            <a:off x="5107285" y="4265018"/>
            <a:ext cx="6549430" cy="435570"/>
          </a:xfrm>
          <a:prstGeom prst="rect">
            <a:avLst/>
          </a:prstGeom>
          <a:solidFill>
            <a:srgbClr val="FFFFFF">
              <a:alpha val="4000"/>
            </a:srgbClr>
          </a:solidFill>
          <a:ln/>
        </p:spPr>
      </p:sp>
      <p:sp>
        <p:nvSpPr>
          <p:cNvPr id="19" name="Text 16"/>
          <p:cNvSpPr/>
          <p:nvPr/>
        </p:nvSpPr>
        <p:spPr>
          <a:xfrm>
            <a:off x="5258396" y="436195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2</a:t>
            </a:r>
            <a:endParaRPr lang="en-US" sz="1400" dirty="0">
              <a:latin typeface="Times New Roman" panose="02020603050405020304" pitchFamily="18" charset="0"/>
              <a:cs typeface="Times New Roman" panose="02020603050405020304" pitchFamily="18" charset="0"/>
            </a:endParaRPr>
          </a:p>
        </p:txBody>
      </p:sp>
      <p:sp>
        <p:nvSpPr>
          <p:cNvPr id="20" name="Text 17"/>
          <p:cNvSpPr/>
          <p:nvPr/>
        </p:nvSpPr>
        <p:spPr>
          <a:xfrm>
            <a:off x="8536286" y="436195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21" name="Shape 18"/>
          <p:cNvSpPr/>
          <p:nvPr/>
        </p:nvSpPr>
        <p:spPr>
          <a:xfrm>
            <a:off x="5107285" y="4700588"/>
            <a:ext cx="6549430" cy="435570"/>
          </a:xfrm>
          <a:prstGeom prst="rect">
            <a:avLst/>
          </a:prstGeom>
          <a:solidFill>
            <a:srgbClr val="000000">
              <a:alpha val="4000"/>
            </a:srgbClr>
          </a:solidFill>
          <a:ln/>
        </p:spPr>
      </p:sp>
      <p:sp>
        <p:nvSpPr>
          <p:cNvPr id="22" name="Text 19"/>
          <p:cNvSpPr/>
          <p:nvPr/>
        </p:nvSpPr>
        <p:spPr>
          <a:xfrm>
            <a:off x="5258396" y="479752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3</a:t>
            </a:r>
            <a:endParaRPr lang="en-US" sz="1400" dirty="0">
              <a:latin typeface="Times New Roman" panose="02020603050405020304" pitchFamily="18" charset="0"/>
              <a:cs typeface="Times New Roman" panose="02020603050405020304" pitchFamily="18" charset="0"/>
            </a:endParaRPr>
          </a:p>
        </p:txBody>
      </p:sp>
      <p:sp>
        <p:nvSpPr>
          <p:cNvPr id="23" name="Text 20"/>
          <p:cNvSpPr/>
          <p:nvPr/>
        </p:nvSpPr>
        <p:spPr>
          <a:xfrm>
            <a:off x="8536286" y="479752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24" name="Shape 21"/>
          <p:cNvSpPr/>
          <p:nvPr/>
        </p:nvSpPr>
        <p:spPr>
          <a:xfrm>
            <a:off x="5107285" y="5136158"/>
            <a:ext cx="6549430" cy="435570"/>
          </a:xfrm>
          <a:prstGeom prst="rect">
            <a:avLst/>
          </a:prstGeom>
          <a:solidFill>
            <a:srgbClr val="FFFFFF">
              <a:alpha val="4000"/>
            </a:srgbClr>
          </a:solidFill>
          <a:ln/>
        </p:spPr>
      </p:sp>
      <p:sp>
        <p:nvSpPr>
          <p:cNvPr id="25" name="Text 22"/>
          <p:cNvSpPr/>
          <p:nvPr/>
        </p:nvSpPr>
        <p:spPr>
          <a:xfrm>
            <a:off x="5258396" y="523309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4</a:t>
            </a:r>
            <a:endParaRPr lang="en-US" sz="1400" dirty="0">
              <a:latin typeface="Times New Roman" panose="02020603050405020304" pitchFamily="18" charset="0"/>
              <a:cs typeface="Times New Roman" panose="02020603050405020304" pitchFamily="18" charset="0"/>
            </a:endParaRPr>
          </a:p>
        </p:txBody>
      </p:sp>
      <p:sp>
        <p:nvSpPr>
          <p:cNvPr id="26" name="Text 23"/>
          <p:cNvSpPr/>
          <p:nvPr/>
        </p:nvSpPr>
        <p:spPr>
          <a:xfrm>
            <a:off x="8536286" y="523309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27" name="Shape 24"/>
          <p:cNvSpPr/>
          <p:nvPr/>
        </p:nvSpPr>
        <p:spPr>
          <a:xfrm>
            <a:off x="5107285" y="5571728"/>
            <a:ext cx="6549430" cy="435570"/>
          </a:xfrm>
          <a:prstGeom prst="rect">
            <a:avLst/>
          </a:prstGeom>
          <a:solidFill>
            <a:srgbClr val="000000">
              <a:alpha val="4000"/>
            </a:srgbClr>
          </a:solidFill>
          <a:ln/>
        </p:spPr>
      </p:sp>
      <p:sp>
        <p:nvSpPr>
          <p:cNvPr id="28" name="Text 25"/>
          <p:cNvSpPr/>
          <p:nvPr/>
        </p:nvSpPr>
        <p:spPr>
          <a:xfrm>
            <a:off x="5258396" y="5668665"/>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5</a:t>
            </a:r>
            <a:endParaRPr lang="en-US" sz="1400" dirty="0">
              <a:latin typeface="Times New Roman" panose="02020603050405020304" pitchFamily="18" charset="0"/>
              <a:cs typeface="Times New Roman" panose="02020603050405020304" pitchFamily="18" charset="0"/>
            </a:endParaRPr>
          </a:p>
        </p:txBody>
      </p:sp>
      <p:sp>
        <p:nvSpPr>
          <p:cNvPr id="29" name="Text 26"/>
          <p:cNvSpPr/>
          <p:nvPr/>
        </p:nvSpPr>
        <p:spPr>
          <a:xfrm>
            <a:off x="8536286" y="5668665"/>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30" name="Shape 27"/>
          <p:cNvSpPr/>
          <p:nvPr/>
        </p:nvSpPr>
        <p:spPr>
          <a:xfrm>
            <a:off x="5107285" y="6007298"/>
            <a:ext cx="6549430" cy="435570"/>
          </a:xfrm>
          <a:prstGeom prst="rect">
            <a:avLst/>
          </a:prstGeom>
          <a:solidFill>
            <a:srgbClr val="FFFFFF">
              <a:alpha val="4000"/>
            </a:srgbClr>
          </a:solidFill>
          <a:ln/>
        </p:spPr>
      </p:sp>
      <p:sp>
        <p:nvSpPr>
          <p:cNvPr id="31" name="Text 28"/>
          <p:cNvSpPr/>
          <p:nvPr/>
        </p:nvSpPr>
        <p:spPr>
          <a:xfrm>
            <a:off x="5258396" y="6104235"/>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6</a:t>
            </a:r>
            <a:endParaRPr lang="en-US" sz="1400" dirty="0">
              <a:latin typeface="Times New Roman" panose="02020603050405020304" pitchFamily="18" charset="0"/>
              <a:cs typeface="Times New Roman" panose="02020603050405020304" pitchFamily="18" charset="0"/>
            </a:endParaRPr>
          </a:p>
        </p:txBody>
      </p:sp>
      <p:sp>
        <p:nvSpPr>
          <p:cNvPr id="32" name="Text 29"/>
          <p:cNvSpPr/>
          <p:nvPr/>
        </p:nvSpPr>
        <p:spPr>
          <a:xfrm>
            <a:off x="8536286" y="6104235"/>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pic>
        <p:nvPicPr>
          <p:cNvPr id="34" name="Picture 33">
            <a:extLst>
              <a:ext uri="{FF2B5EF4-FFF2-40B4-BE49-F238E27FC236}">
                <a16:creationId xmlns:a16="http://schemas.microsoft.com/office/drawing/2014/main" id="{9B669C78-0226-A90A-381A-40753D2E5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754" y="3296940"/>
            <a:ext cx="4602610" cy="24019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EE8C3-8A1E-7D7D-054A-8604F159FB1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AFE1768-B321-EAFA-11B0-5E06C9EC60B1}"/>
              </a:ext>
            </a:extLst>
          </p:cNvPr>
          <p:cNvSpPr/>
          <p:nvPr/>
        </p:nvSpPr>
        <p:spPr>
          <a:xfrm>
            <a:off x="5439270" y="220603"/>
            <a:ext cx="7062898" cy="1619250"/>
          </a:xfrm>
          <a:prstGeom prst="rect">
            <a:avLst/>
          </a:prstGeom>
          <a:noFill/>
          <a:ln/>
        </p:spPr>
        <p:txBody>
          <a:bodyPr wrap="square" lIns="0" tIns="0" rIns="0" bIns="0" rtlCol="0" anchor="t"/>
          <a:lstStyle/>
          <a:p>
            <a:pPr>
              <a:lnSpc>
                <a:spcPts val="6375"/>
              </a:lnSpc>
            </a:pPr>
            <a:endParaRPr lang="en-US" sz="5083" dirty="0">
              <a:solidFill>
                <a:srgbClr val="FFFFFF"/>
              </a:solidFill>
              <a:latin typeface="Times New Roman" panose="02020603050405020304" pitchFamily="18" charset="0"/>
              <a:ea typeface="Unbounded" pitchFamily="34" charset="-122"/>
              <a:cs typeface="Times New Roman" panose="02020603050405020304" pitchFamily="18" charset="0"/>
            </a:endParaRPr>
          </a:p>
          <a:p>
            <a:pPr>
              <a:lnSpc>
                <a:spcPts val="6375"/>
              </a:lnSpc>
            </a:pPr>
            <a:r>
              <a:rPr lang="en-US" sz="3200" b="1" dirty="0">
                <a:solidFill>
                  <a:srgbClr val="FFC000"/>
                </a:solidFill>
                <a:latin typeface="Times New Roman" panose="02020603050405020304" pitchFamily="18" charset="0"/>
                <a:ea typeface="Unbounded" pitchFamily="34" charset="-122"/>
                <a:cs typeface="Times New Roman" panose="02020603050405020304" pitchFamily="18" charset="0"/>
              </a:rPr>
              <a:t>Case study-7 : Automation Testing on “Test Automation Practice” website</a:t>
            </a:r>
            <a:endParaRPr lang="en-US" sz="3200" b="1" dirty="0">
              <a:solidFill>
                <a:srgbClr val="FFC000"/>
              </a:solidFill>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B4D3C3E1-E197-B1B0-FF7C-CAD5337A80ED}"/>
              </a:ext>
            </a:extLst>
          </p:cNvPr>
          <p:cNvSpPr/>
          <p:nvPr/>
        </p:nvSpPr>
        <p:spPr>
          <a:xfrm>
            <a:off x="5439270" y="3079122"/>
            <a:ext cx="6925009" cy="2295751"/>
          </a:xfrm>
          <a:prstGeom prst="rect">
            <a:avLst/>
          </a:prstGeom>
          <a:noFill/>
          <a:ln/>
        </p:spPr>
        <p:txBody>
          <a:bodyPr wrap="none" lIns="0" tIns="0" rIns="0" bIns="0" rtlCol="0" anchor="t"/>
          <a:lstStyle/>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“Let’s see if the testing practice site is ready for the real world!” </a:t>
            </a:r>
          </a:p>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“Making Sure the Testing Site is Test-Worthy!”</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a:t>
            </a:r>
            <a:r>
              <a:rPr lang="en-US" dirty="0">
                <a:solidFill>
                  <a:srgbClr val="CAD6DE"/>
                </a:solidFill>
                <a:latin typeface="Times New Roman" panose="02020603050405020304" pitchFamily="18" charset="0"/>
                <a:cs typeface="Times New Roman" panose="02020603050405020304" pitchFamily="18" charset="0"/>
              </a:rPr>
              <a:t>Leave it Yaar, That’s why we are here” – </a:t>
            </a:r>
          </a:p>
          <a:p>
            <a:pPr>
              <a:lnSpc>
                <a:spcPts val="2500"/>
              </a:lnSpc>
            </a:pPr>
            <a:endParaRPr lang="en-US" dirty="0">
              <a:solidFill>
                <a:srgbClr val="CAD6DE"/>
              </a:solidFill>
              <a:latin typeface="Times New Roman" panose="02020603050405020304" pitchFamily="18" charset="0"/>
              <a:cs typeface="Times New Roman" panose="02020603050405020304" pitchFamily="18" charset="0"/>
            </a:endParaRPr>
          </a:p>
          <a:p>
            <a:pPr>
              <a:lnSpc>
                <a:spcPts val="2500"/>
              </a:lnSpc>
            </a:pPr>
            <a:r>
              <a:rPr lang="en-US" sz="1800" dirty="0">
                <a:solidFill>
                  <a:srgbClr val="CAD6DE"/>
                </a:solidFill>
                <a:latin typeface="Times New Roman" panose="02020603050405020304" pitchFamily="18" charset="0"/>
                <a:ea typeface="Cabin" pitchFamily="34" charset="-122"/>
                <a:cs typeface="Times New Roman" panose="02020603050405020304" pitchFamily="18" charset="0"/>
              </a:rPr>
              <a:t>                                                                      By:- </a:t>
            </a:r>
            <a:r>
              <a:rPr lang="en-US" sz="1800" dirty="0" err="1">
                <a:solidFill>
                  <a:srgbClr val="CAD6DE"/>
                </a:solidFill>
                <a:latin typeface="Times New Roman" panose="02020603050405020304" pitchFamily="18" charset="0"/>
                <a:ea typeface="Cabin" pitchFamily="34" charset="-122"/>
                <a:cs typeface="Times New Roman" panose="02020603050405020304" pitchFamily="18" charset="0"/>
              </a:rPr>
              <a:t>BugBusters</a:t>
            </a:r>
            <a:r>
              <a:rPr lang="en-US" sz="1800" dirty="0">
                <a:solidFill>
                  <a:srgbClr val="CAD6DE"/>
                </a:solidFill>
                <a:latin typeface="Times New Roman" panose="02020603050405020304" pitchFamily="18" charset="0"/>
                <a:ea typeface="Cabin" pitchFamily="34" charset="-122"/>
                <a:cs typeface="Times New Roman" panose="02020603050405020304" pitchFamily="18" charset="0"/>
              </a:rPr>
              <a:t> </a:t>
            </a: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Group1</a:t>
            </a:r>
            <a:endParaRPr lang="en-US"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C5BBA3F0-32BF-E65C-31C8-C978D8B7691F}"/>
              </a:ext>
            </a:extLst>
          </p:cNvPr>
          <p:cNvSpPr/>
          <p:nvPr/>
        </p:nvSpPr>
        <p:spPr>
          <a:xfrm>
            <a:off x="5081461" y="4226998"/>
            <a:ext cx="7223181" cy="372562"/>
          </a:xfrm>
          <a:prstGeom prst="rect">
            <a:avLst/>
          </a:prstGeom>
          <a:noFill/>
          <a:ln/>
        </p:spPr>
        <p:txBody>
          <a:bodyPr wrap="none" lIns="0" tIns="0" rIns="0" bIns="0" rtlCol="0" anchor="t"/>
          <a:lstStyle/>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1BB1A55F-20E8-5A88-F36E-C54FFA30D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4" y="99391"/>
            <a:ext cx="5168348" cy="6649279"/>
          </a:xfrm>
          <a:prstGeom prst="rect">
            <a:avLst/>
          </a:prstGeom>
        </p:spPr>
      </p:pic>
    </p:spTree>
    <p:extLst>
      <p:ext uri="{BB962C8B-B14F-4D97-AF65-F5344CB8AC3E}">
        <p14:creationId xmlns:p14="http://schemas.microsoft.com/office/powerpoint/2010/main" val="102984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498545" y="1562400"/>
            <a:ext cx="6899969" cy="2810817"/>
          </a:xfrm>
          <a:prstGeom prst="rect">
            <a:avLst/>
          </a:prstGeom>
          <a:noFill/>
          <a:ln/>
        </p:spPr>
        <p:txBody>
          <a:bodyPr wrap="square" lIns="0" tIns="0" rIns="0" bIns="0" rtlCol="0" anchor="t"/>
          <a:lstStyle/>
          <a:p>
            <a:pPr>
              <a:lnSpc>
                <a:spcPts val="7333"/>
              </a:lnSpc>
            </a:pPr>
            <a:r>
              <a:rPr lang="en-US" sz="4000" b="1" kern="0" spc="-117" dirty="0">
                <a:solidFill>
                  <a:srgbClr val="FFC000"/>
                </a:solidFill>
                <a:latin typeface="Times New Roman" panose="02020603050405020304" pitchFamily="18" charset="0"/>
                <a:ea typeface="Petrona Bold" pitchFamily="34" charset="-122"/>
                <a:cs typeface="Times New Roman" panose="02020603050405020304" pitchFamily="18" charset="0"/>
              </a:rPr>
              <a:t>Automation Testing on "Test Automation Practice" Website</a:t>
            </a:r>
            <a:endParaRPr lang="en-US" sz="4000" dirty="0">
              <a:solidFill>
                <a:srgbClr val="FFC000"/>
              </a:solidFill>
              <a:latin typeface="Times New Roman" panose="02020603050405020304" pitchFamily="18" charset="0"/>
              <a:cs typeface="Times New Roman" panose="02020603050405020304" pitchFamily="18" charset="0"/>
            </a:endParaRPr>
          </a:p>
        </p:txBody>
      </p:sp>
      <p:sp>
        <p:nvSpPr>
          <p:cNvPr id="4" name="Text 1"/>
          <p:cNvSpPr/>
          <p:nvPr/>
        </p:nvSpPr>
        <p:spPr>
          <a:xfrm>
            <a:off x="5498545" y="4049789"/>
            <a:ext cx="6179939" cy="1646039"/>
          </a:xfrm>
          <a:prstGeom prst="rect">
            <a:avLst/>
          </a:prstGeom>
          <a:noFill/>
          <a:ln/>
        </p:spPr>
        <p:txBody>
          <a:bodyPr wrap="square" lIns="0" tIns="0" rIns="0" bIns="0" rtlCol="0" anchor="t"/>
          <a:lstStyle/>
          <a:p>
            <a:pPr algn="just">
              <a:lnSpc>
                <a:spcPts val="2583"/>
              </a:lnSpc>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This project aims to automate the testing of the web form functionality available on the Test Automation Practice website. The primary focus is on verifying input handling for various fields, ensuring proper functionality of the form, and validating user interactions with the webpage.</a:t>
            </a: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707E17B-3B06-F775-8563-0F7B6F291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153" y="204053"/>
            <a:ext cx="1358347" cy="1358347"/>
          </a:xfrm>
          <a:prstGeom prst="rect">
            <a:avLst/>
          </a:prstGeom>
        </p:spPr>
      </p:pic>
      <p:pic>
        <p:nvPicPr>
          <p:cNvPr id="16" name="Picture 15">
            <a:extLst>
              <a:ext uri="{FF2B5EF4-FFF2-40B4-BE49-F238E27FC236}">
                <a16:creationId xmlns:a16="http://schemas.microsoft.com/office/drawing/2014/main" id="{AE0A505A-9367-6969-0C85-FDC92EAEF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696" y="1562400"/>
            <a:ext cx="7620000" cy="381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AB3A9-41F3-8279-FF03-A569A1D0750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052DD09-EEF1-FE95-8B00-B2D3D374B668}"/>
              </a:ext>
            </a:extLst>
          </p:cNvPr>
          <p:cNvPicPr>
            <a:picLocks noChangeAspect="1"/>
          </p:cNvPicPr>
          <p:nvPr/>
        </p:nvPicPr>
        <p:blipFill>
          <a:blip r:embed="rId3"/>
          <a:stretch>
            <a:fillRect/>
          </a:stretch>
        </p:blipFill>
        <p:spPr>
          <a:xfrm>
            <a:off x="8260184" y="0"/>
            <a:ext cx="3931816" cy="6858000"/>
          </a:xfrm>
          <a:prstGeom prst="rect">
            <a:avLst/>
          </a:prstGeom>
        </p:spPr>
      </p:pic>
      <p:sp>
        <p:nvSpPr>
          <p:cNvPr id="3" name="Text 0">
            <a:extLst>
              <a:ext uri="{FF2B5EF4-FFF2-40B4-BE49-F238E27FC236}">
                <a16:creationId xmlns:a16="http://schemas.microsoft.com/office/drawing/2014/main" id="{21496C8B-D7AB-A5C1-D018-6775B1A603F8}"/>
              </a:ext>
            </a:extLst>
          </p:cNvPr>
          <p:cNvSpPr/>
          <p:nvPr/>
        </p:nvSpPr>
        <p:spPr>
          <a:xfrm>
            <a:off x="498178" y="180465"/>
            <a:ext cx="3715246" cy="444798"/>
          </a:xfrm>
          <a:prstGeom prst="rect">
            <a:avLst/>
          </a:prstGeom>
          <a:noFill/>
          <a:ln/>
        </p:spPr>
        <p:txBody>
          <a:bodyPr wrap="none" lIns="0" tIns="0" rIns="0" bIns="0" rtlCol="0" anchor="t"/>
          <a:lstStyle/>
          <a:p>
            <a:pPr>
              <a:lnSpc>
                <a:spcPts val="3500"/>
              </a:lnSpc>
            </a:pPr>
            <a:r>
              <a:rPr lang="en-US" sz="2792" b="1" u="sng" dirty="0">
                <a:solidFill>
                  <a:srgbClr val="FFC000"/>
                </a:solidFill>
                <a:latin typeface="Times New Roman" panose="02020603050405020304" pitchFamily="18" charset="0"/>
                <a:ea typeface="Sora Medium" pitchFamily="34" charset="-122"/>
                <a:cs typeface="Times New Roman" panose="02020603050405020304" pitchFamily="18" charset="0"/>
              </a:rPr>
              <a:t>Tools and Resources</a:t>
            </a:r>
            <a:endParaRPr lang="en-US" sz="2792" b="1" u="sng" dirty="0">
              <a:solidFill>
                <a:srgbClr val="FFC000"/>
              </a:soli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4CE44748-9F88-7914-3C27-9DBB60768B43}"/>
              </a:ext>
            </a:extLst>
          </p:cNvPr>
          <p:cNvSpPr/>
          <p:nvPr/>
        </p:nvSpPr>
        <p:spPr>
          <a:xfrm>
            <a:off x="4850321" y="5397382"/>
            <a:ext cx="1858764"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Selenium WebDriver</a:t>
            </a:r>
            <a:endParaRPr lang="en-US" sz="1600"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BA2A0CD3-D2A5-ACC6-9319-329530B2A5DF}"/>
              </a:ext>
            </a:extLst>
          </p:cNvPr>
          <p:cNvSpPr/>
          <p:nvPr/>
        </p:nvSpPr>
        <p:spPr>
          <a:xfrm>
            <a:off x="4865841" y="5783122"/>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browser automation in testing</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registration functionality.</a:t>
            </a:r>
            <a:endParaRPr lang="en-US" sz="1600"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DBD50393-6F0D-C441-B7C3-27AB4D472B67}"/>
              </a:ext>
            </a:extLst>
          </p:cNvPr>
          <p:cNvSpPr/>
          <p:nvPr/>
        </p:nvSpPr>
        <p:spPr>
          <a:xfrm>
            <a:off x="658425" y="5437643"/>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Java programming language</a:t>
            </a:r>
            <a:endParaRPr lang="en-US" sz="1375"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938D376D-6D00-CB50-B014-507C00B15B8C}"/>
              </a:ext>
            </a:extLst>
          </p:cNvPr>
          <p:cNvSpPr/>
          <p:nvPr/>
        </p:nvSpPr>
        <p:spPr>
          <a:xfrm>
            <a:off x="658425" y="5792523"/>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Programming language used for </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scripting the automation tests.</a:t>
            </a:r>
            <a:endParaRPr lang="en-US" sz="1600" dirty="0">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ACCB37CC-5401-91C0-D2D2-A9C5D4F6E833}"/>
              </a:ext>
            </a:extLst>
          </p:cNvPr>
          <p:cNvSpPr/>
          <p:nvPr/>
        </p:nvSpPr>
        <p:spPr>
          <a:xfrm>
            <a:off x="4907116" y="1571042"/>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Google Chrome</a:t>
            </a:r>
            <a:endParaRPr lang="en-US" sz="1600" dirty="0">
              <a:latin typeface="Times New Roman" panose="02020603050405020304" pitchFamily="18" charset="0"/>
              <a:cs typeface="Times New Roman" panose="02020603050405020304" pitchFamily="18" charset="0"/>
            </a:endParaRPr>
          </a:p>
        </p:txBody>
      </p:sp>
      <p:sp>
        <p:nvSpPr>
          <p:cNvPr id="12" name="Text 6">
            <a:extLst>
              <a:ext uri="{FF2B5EF4-FFF2-40B4-BE49-F238E27FC236}">
                <a16:creationId xmlns:a16="http://schemas.microsoft.com/office/drawing/2014/main" id="{AB3DFBC9-8FB5-2E43-44A2-22D4FC34958E}"/>
              </a:ext>
            </a:extLst>
          </p:cNvPr>
          <p:cNvSpPr/>
          <p:nvPr/>
        </p:nvSpPr>
        <p:spPr>
          <a:xfrm>
            <a:off x="4907116" y="1937717"/>
            <a:ext cx="3399182" cy="334376"/>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Primary browser for executing </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automation tests.</a:t>
            </a:r>
            <a:endParaRPr lang="en-US" sz="1600" dirty="0">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EBA4CFBD-8845-5F09-7519-899FEA536B4A}"/>
              </a:ext>
            </a:extLst>
          </p:cNvPr>
          <p:cNvSpPr/>
          <p:nvPr/>
        </p:nvSpPr>
        <p:spPr>
          <a:xfrm>
            <a:off x="4914277" y="345035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FRD Documentation</a:t>
            </a:r>
            <a:endParaRPr lang="en-US" sz="1600"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C60CFD61-46A9-8DD6-1719-F5F116CFB63C}"/>
              </a:ext>
            </a:extLst>
          </p:cNvPr>
          <p:cNvSpPr/>
          <p:nvPr/>
        </p:nvSpPr>
        <p:spPr>
          <a:xfrm>
            <a:off x="4865841" y="3855668"/>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Word or Markdown for documenting</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test cases and results.</a:t>
            </a:r>
            <a:endParaRPr lang="en-US" sz="16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869AFD3-A4A6-8B6B-3F5A-A60C139A0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605" y="4539555"/>
            <a:ext cx="675860" cy="664692"/>
          </a:xfrm>
          <a:prstGeom prst="rect">
            <a:avLst/>
          </a:prstGeom>
        </p:spPr>
      </p:pic>
      <p:pic>
        <p:nvPicPr>
          <p:cNvPr id="19" name="Picture 18">
            <a:extLst>
              <a:ext uri="{FF2B5EF4-FFF2-40B4-BE49-F238E27FC236}">
                <a16:creationId xmlns:a16="http://schemas.microsoft.com/office/drawing/2014/main" id="{1A05BD9E-8AA7-EDFE-4911-7F2C10973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388" y="4539555"/>
            <a:ext cx="704457" cy="713183"/>
          </a:xfrm>
          <a:prstGeom prst="rect">
            <a:avLst/>
          </a:prstGeom>
        </p:spPr>
      </p:pic>
      <p:pic>
        <p:nvPicPr>
          <p:cNvPr id="16" name="Picture 15">
            <a:extLst>
              <a:ext uri="{FF2B5EF4-FFF2-40B4-BE49-F238E27FC236}">
                <a16:creationId xmlns:a16="http://schemas.microsoft.com/office/drawing/2014/main" id="{3BCDB91B-535F-80C2-176D-C1BB908939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0981" y="718542"/>
            <a:ext cx="2683940" cy="763432"/>
          </a:xfrm>
          <a:prstGeom prst="rect">
            <a:avLst/>
          </a:prstGeom>
        </p:spPr>
      </p:pic>
      <p:pic>
        <p:nvPicPr>
          <p:cNvPr id="18" name="Picture 17">
            <a:extLst>
              <a:ext uri="{FF2B5EF4-FFF2-40B4-BE49-F238E27FC236}">
                <a16:creationId xmlns:a16="http://schemas.microsoft.com/office/drawing/2014/main" id="{AD4DB047-7BA4-265C-BE1E-3CEAEEB416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0350" y="2450293"/>
            <a:ext cx="978707" cy="978707"/>
          </a:xfrm>
          <a:prstGeom prst="rect">
            <a:avLst/>
          </a:prstGeom>
        </p:spPr>
      </p:pic>
      <p:pic>
        <p:nvPicPr>
          <p:cNvPr id="4" name="Picture 3">
            <a:extLst>
              <a:ext uri="{FF2B5EF4-FFF2-40B4-BE49-F238E27FC236}">
                <a16:creationId xmlns:a16="http://schemas.microsoft.com/office/drawing/2014/main" id="{32D6B721-A931-CBF1-9874-1197715F28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395" y="811979"/>
            <a:ext cx="679754" cy="679753"/>
          </a:xfrm>
          <a:prstGeom prst="rect">
            <a:avLst/>
          </a:prstGeom>
        </p:spPr>
      </p:pic>
      <p:sp>
        <p:nvSpPr>
          <p:cNvPr id="10" name="TextBox 9">
            <a:extLst>
              <a:ext uri="{FF2B5EF4-FFF2-40B4-BE49-F238E27FC236}">
                <a16:creationId xmlns:a16="http://schemas.microsoft.com/office/drawing/2014/main" id="{E40B5486-5B96-40D8-16FC-7AA865305A6F}"/>
              </a:ext>
            </a:extLst>
          </p:cNvPr>
          <p:cNvSpPr txBox="1"/>
          <p:nvPr/>
        </p:nvSpPr>
        <p:spPr>
          <a:xfrm>
            <a:off x="498178" y="1525199"/>
            <a:ext cx="3150407" cy="323165"/>
          </a:xfrm>
          <a:prstGeom prst="rect">
            <a:avLst/>
          </a:prstGeom>
          <a:noFill/>
        </p:spPr>
        <p:txBody>
          <a:bodyPr wrap="square">
            <a:spAutoFit/>
          </a:bodyPr>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Jira Test management tool</a:t>
            </a:r>
            <a:endParaRPr lang="en-US"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F55F84C-F221-8052-905A-32FCDFCF34A6}"/>
              </a:ext>
            </a:extLst>
          </p:cNvPr>
          <p:cNvSpPr txBox="1"/>
          <p:nvPr/>
        </p:nvSpPr>
        <p:spPr>
          <a:xfrm>
            <a:off x="498178" y="1943635"/>
            <a:ext cx="4490293" cy="323165"/>
          </a:xfrm>
          <a:prstGeom prst="rect">
            <a:avLst/>
          </a:prstGeom>
          <a:noFill/>
        </p:spPr>
        <p:txBody>
          <a:bodyPr wrap="square">
            <a:spAutoFit/>
          </a:bodyPr>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Managing the Project status report.</a:t>
            </a:r>
            <a:endParaRPr lang="en-US" sz="16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DA55286C-A7A9-5F92-599F-CB1129C304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594" y="2696719"/>
            <a:ext cx="1876451" cy="484750"/>
          </a:xfrm>
          <a:prstGeom prst="rect">
            <a:avLst/>
          </a:prstGeom>
        </p:spPr>
      </p:pic>
      <p:sp>
        <p:nvSpPr>
          <p:cNvPr id="27" name="Text 4">
            <a:extLst>
              <a:ext uri="{FF2B5EF4-FFF2-40B4-BE49-F238E27FC236}">
                <a16:creationId xmlns:a16="http://schemas.microsoft.com/office/drawing/2014/main" id="{38F597C6-E477-FF29-9AA5-783E6B40CFB6}"/>
              </a:ext>
            </a:extLst>
          </p:cNvPr>
          <p:cNvSpPr/>
          <p:nvPr/>
        </p:nvSpPr>
        <p:spPr>
          <a:xfrm>
            <a:off x="666388" y="3915920"/>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Writing the Java Codes.</a:t>
            </a:r>
            <a:endParaRPr lang="en-US" sz="1600" dirty="0">
              <a:latin typeface="Times New Roman" panose="02020603050405020304" pitchFamily="18" charset="0"/>
              <a:cs typeface="Times New Roman" panose="02020603050405020304" pitchFamily="18" charset="0"/>
            </a:endParaRPr>
          </a:p>
        </p:txBody>
      </p:sp>
      <p:sp>
        <p:nvSpPr>
          <p:cNvPr id="28" name="Text 3">
            <a:extLst>
              <a:ext uri="{FF2B5EF4-FFF2-40B4-BE49-F238E27FC236}">
                <a16:creationId xmlns:a16="http://schemas.microsoft.com/office/drawing/2014/main" id="{A3CEA688-DA74-90FF-0D06-A8D13BE21168}"/>
              </a:ext>
            </a:extLst>
          </p:cNvPr>
          <p:cNvSpPr/>
          <p:nvPr/>
        </p:nvSpPr>
        <p:spPr>
          <a:xfrm>
            <a:off x="658424" y="344400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Eclipse IDE</a:t>
            </a:r>
            <a:endParaRPr lang="en-US" sz="137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5522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683298"/>
            <a:ext cx="5400675" cy="674985"/>
          </a:xfrm>
          <a:prstGeom prst="rect">
            <a:avLst/>
          </a:prstGeom>
          <a:noFill/>
          <a:ln/>
        </p:spPr>
        <p:txBody>
          <a:bodyPr wrap="none" lIns="0" tIns="0" rIns="0" bIns="0" rtlCol="0" anchor="t"/>
          <a:lstStyle/>
          <a:p>
            <a:pPr>
              <a:lnSpc>
                <a:spcPts val="5291"/>
              </a:lnSpc>
            </a:pPr>
            <a:r>
              <a:rPr lang="en-US" sz="4400" b="1" u="sng" kern="0" spc="-85" dirty="0">
                <a:solidFill>
                  <a:srgbClr val="FFC000"/>
                </a:solidFill>
                <a:latin typeface="Times New Roman" panose="02020603050405020304" pitchFamily="18" charset="0"/>
                <a:ea typeface="Petrona Bold" pitchFamily="34" charset="-122"/>
                <a:cs typeface="Times New Roman" panose="02020603050405020304" pitchFamily="18" charset="0"/>
              </a:rPr>
              <a:t>Project Deliverables</a:t>
            </a:r>
            <a:endParaRPr lang="en-US" sz="4400" u="sng" dirty="0">
              <a:solidFill>
                <a:srgbClr val="FFC000"/>
              </a:solidFill>
              <a:latin typeface="Times New Roman" panose="02020603050405020304" pitchFamily="18" charset="0"/>
              <a:cs typeface="Times New Roman" panose="02020603050405020304" pitchFamily="18" charset="0"/>
            </a:endParaRPr>
          </a:p>
        </p:txBody>
      </p:sp>
      <p:sp>
        <p:nvSpPr>
          <p:cNvPr id="3" name="Text 1"/>
          <p:cNvSpPr/>
          <p:nvPr/>
        </p:nvSpPr>
        <p:spPr>
          <a:xfrm>
            <a:off x="720031" y="1628191"/>
            <a:ext cx="3397052" cy="337543"/>
          </a:xfrm>
          <a:prstGeom prst="rect">
            <a:avLst/>
          </a:prstGeom>
          <a:noFill/>
          <a:ln/>
        </p:spPr>
        <p:txBody>
          <a:bodyPr wrap="none" lIns="0" tIns="0" rIns="0" bIns="0" rtlCol="0" anchor="t"/>
          <a:lstStyle/>
          <a:p>
            <a:pPr>
              <a:lnSpc>
                <a:spcPts val="2625"/>
              </a:lnSpc>
            </a:pPr>
            <a:r>
              <a:rPr lang="en-US" sz="2400" b="1" kern="0" spc="-42" dirty="0">
                <a:solidFill>
                  <a:schemeClr val="accent2"/>
                </a:solidFill>
                <a:latin typeface="Times New Roman" panose="02020603050405020304" pitchFamily="18" charset="0"/>
                <a:ea typeface="Petrona Bold" pitchFamily="34" charset="-122"/>
                <a:cs typeface="Times New Roman" panose="02020603050405020304" pitchFamily="18" charset="0"/>
              </a:rPr>
              <a:t>Selenium Automation Script</a:t>
            </a:r>
            <a:endParaRPr lang="en-US" sz="2400" dirty="0">
              <a:solidFill>
                <a:schemeClr val="accent2"/>
              </a:solidFill>
              <a:latin typeface="Times New Roman" panose="02020603050405020304" pitchFamily="18" charset="0"/>
              <a:cs typeface="Times New Roman" panose="02020603050405020304" pitchFamily="18" charset="0"/>
            </a:endParaRPr>
          </a:p>
        </p:txBody>
      </p:sp>
      <p:sp>
        <p:nvSpPr>
          <p:cNvPr id="4" name="Text 2"/>
          <p:cNvSpPr/>
          <p:nvPr/>
        </p:nvSpPr>
        <p:spPr>
          <a:xfrm>
            <a:off x="713682" y="2130977"/>
            <a:ext cx="5125045" cy="658416"/>
          </a:xfrm>
          <a:prstGeom prst="rect">
            <a:avLst/>
          </a:prstGeom>
          <a:noFill/>
          <a:ln/>
        </p:spPr>
        <p:txBody>
          <a:bodyPr wrap="square" lIns="0" tIns="0" rIns="0" bIns="0" rtlCol="0" anchor="t"/>
          <a:lstStyle/>
          <a:p>
            <a:pPr>
              <a:lnSpc>
                <a:spcPts val="2583"/>
              </a:lnSpc>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Develop a complete automation script using Selenium in Java.</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13681" y="2994499"/>
            <a:ext cx="5125045" cy="329208"/>
          </a:xfrm>
          <a:prstGeom prst="rect">
            <a:avLst/>
          </a:prstGeom>
          <a:noFill/>
          <a:ln/>
        </p:spPr>
        <p:txBody>
          <a:bodyPr wrap="none" lIns="0" tIns="0" rIns="0" bIns="0" rtlCol="0" anchor="t"/>
          <a:lstStyle/>
          <a:p>
            <a:pPr marL="285739" indent="-285739">
              <a:lnSpc>
                <a:spcPts val="2583"/>
              </a:lnSpc>
              <a:buSzPct val="100000"/>
              <a:buFont typeface="+mj-lt"/>
              <a:buAutoNum type="arabicPeriod"/>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Launch the website.</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720031" y="3486470"/>
            <a:ext cx="5125045" cy="658416"/>
          </a:xfrm>
          <a:prstGeom prst="rect">
            <a:avLst/>
          </a:prstGeom>
          <a:noFill/>
          <a:ln/>
        </p:spPr>
        <p:txBody>
          <a:bodyPr wrap="square" lIns="0" tIns="0" rIns="0" bIns="0" rtlCol="0" anchor="t"/>
          <a:lstStyle/>
          <a:p>
            <a:pPr marL="285739" indent="-285739">
              <a:lnSpc>
                <a:spcPts val="2583"/>
              </a:lnSpc>
              <a:buSzPct val="100000"/>
              <a:buFont typeface="+mj-lt"/>
              <a:buAutoNum type="arabicPeriod" startAt="2"/>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Enter, clear, and print values for name, email, and phone number fields.</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720031" y="4301507"/>
            <a:ext cx="5125045" cy="658416"/>
          </a:xfrm>
          <a:prstGeom prst="rect">
            <a:avLst/>
          </a:prstGeom>
          <a:noFill/>
          <a:ln/>
        </p:spPr>
        <p:txBody>
          <a:bodyPr wrap="square" lIns="0" tIns="0" rIns="0" bIns="0" rtlCol="0" anchor="t"/>
          <a:lstStyle/>
          <a:p>
            <a:pPr marL="285739" indent="-285739">
              <a:lnSpc>
                <a:spcPts val="2583"/>
              </a:lnSpc>
              <a:buSzPct val="100000"/>
              <a:buFont typeface="+mj-lt"/>
              <a:buAutoNum type="arabicPeriod" startAt="3"/>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Select a country and color from the provided options.</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713681" y="5181399"/>
            <a:ext cx="2700338" cy="337543"/>
          </a:xfrm>
          <a:prstGeom prst="rect">
            <a:avLst/>
          </a:prstGeom>
          <a:noFill/>
          <a:ln/>
        </p:spPr>
        <p:txBody>
          <a:bodyPr wrap="none" lIns="0" tIns="0" rIns="0" bIns="0" rtlCol="0" anchor="t"/>
          <a:lstStyle/>
          <a:p>
            <a:pPr>
              <a:lnSpc>
                <a:spcPts val="2625"/>
              </a:lnSpc>
            </a:pPr>
            <a:r>
              <a:rPr lang="en-US" sz="2400" b="1" kern="0" spc="-42" dirty="0">
                <a:solidFill>
                  <a:schemeClr val="accent2"/>
                </a:solidFill>
                <a:latin typeface="Times New Roman" panose="02020603050405020304" pitchFamily="18" charset="0"/>
                <a:ea typeface="Petrona Bold" pitchFamily="34" charset="-122"/>
                <a:cs typeface="Times New Roman" panose="02020603050405020304" pitchFamily="18" charset="0"/>
              </a:rPr>
              <a:t>Test Documentation</a:t>
            </a:r>
            <a:endParaRPr lang="en-US" sz="2400" dirty="0">
              <a:solidFill>
                <a:schemeClr val="accent2"/>
              </a:solidFill>
              <a:latin typeface="Times New Roman" panose="02020603050405020304" pitchFamily="18" charset="0"/>
              <a:cs typeface="Times New Roman" panose="02020603050405020304" pitchFamily="18" charset="0"/>
            </a:endParaRPr>
          </a:p>
        </p:txBody>
      </p:sp>
      <p:sp>
        <p:nvSpPr>
          <p:cNvPr id="9" name="Text 7"/>
          <p:cNvSpPr/>
          <p:nvPr/>
        </p:nvSpPr>
        <p:spPr>
          <a:xfrm>
            <a:off x="713680" y="5667228"/>
            <a:ext cx="5125045" cy="658416"/>
          </a:xfrm>
          <a:prstGeom prst="rect">
            <a:avLst/>
          </a:prstGeom>
          <a:noFill/>
          <a:ln/>
        </p:spPr>
        <p:txBody>
          <a:bodyPr wrap="square" lIns="0" tIns="0" rIns="0" bIns="0" rtlCol="0" anchor="t"/>
          <a:lstStyle/>
          <a:p>
            <a:pPr>
              <a:lnSpc>
                <a:spcPts val="2583"/>
              </a:lnSpc>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Document the automation test cases and their results, including any identified issues.</a:t>
            </a:r>
            <a:endParaRPr lang="en-US"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67B88E5-2622-48D9-5960-910E5B9B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725" y="1628191"/>
            <a:ext cx="6096000" cy="45465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F55704E-83FC-BD81-FEE8-2F9E66EA759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16EFD83-2934-58F9-1444-F2286012EE91}"/>
              </a:ext>
            </a:extLst>
          </p:cNvPr>
          <p:cNvSpPr/>
          <p:nvPr/>
        </p:nvSpPr>
        <p:spPr>
          <a:xfrm>
            <a:off x="631923" y="1341833"/>
            <a:ext cx="10559537" cy="2534427"/>
          </a:xfrm>
          <a:prstGeom prst="rect">
            <a:avLst/>
          </a:prstGeom>
          <a:noFill/>
          <a:ln/>
        </p:spPr>
        <p:txBody>
          <a:bodyPr wrap="square" lIns="0" tIns="0" rIns="0" bIns="0" rtlCol="0" anchor="t"/>
          <a:lstStyle/>
          <a:p>
            <a:endParaRPr lang="en-US" sz="5400" dirty="0">
              <a:solidFill>
                <a:srgbClr val="FFC000"/>
              </a:solidFill>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13A9EAD3-300E-C731-1BD5-1D89D1662DB3}"/>
              </a:ext>
            </a:extLst>
          </p:cNvPr>
          <p:cNvSpPr/>
          <p:nvPr/>
        </p:nvSpPr>
        <p:spPr>
          <a:xfrm>
            <a:off x="660687" y="1749286"/>
            <a:ext cx="9492398" cy="1374229"/>
          </a:xfrm>
          <a:prstGeom prst="rect">
            <a:avLst/>
          </a:prstGeom>
          <a:noFill/>
          <a:ln/>
        </p:spPr>
        <p:txBody>
          <a:bodyPr wrap="square" lIns="0" tIns="0" rIns="0" bIns="0" rtlCol="0" anchor="t"/>
          <a:lstStyle/>
          <a:p>
            <a:pPr>
              <a:lnSpc>
                <a:spcPts val="2250"/>
              </a:lnSpc>
            </a:pPr>
            <a:r>
              <a:rPr lang="en-US" sz="3200" b="1" dirty="0">
                <a:solidFill>
                  <a:srgbClr val="FFC000"/>
                </a:solidFill>
                <a:latin typeface="Times New Roman" panose="02020603050405020304" pitchFamily="18" charset="0"/>
                <a:cs typeface="Times New Roman" panose="02020603050405020304" pitchFamily="18" charset="0"/>
              </a:rPr>
              <a:t>Project Supervised By: – </a:t>
            </a:r>
          </a:p>
          <a:p>
            <a:pPr>
              <a:lnSpc>
                <a:spcPts val="2250"/>
              </a:lnSpc>
            </a:pPr>
            <a:endParaRPr lang="en-US" b="1" dirty="0">
              <a:solidFill>
                <a:schemeClr val="bg1"/>
              </a:solidFill>
              <a:latin typeface="Times New Roman" panose="02020603050405020304" pitchFamily="18" charset="0"/>
              <a:cs typeface="Times New Roman" panose="02020603050405020304" pitchFamily="18" charset="0"/>
            </a:endParaRPr>
          </a:p>
          <a:p>
            <a:pPr>
              <a:lnSpc>
                <a:spcPts val="2250"/>
              </a:lnSpc>
            </a:pPr>
            <a:endParaRPr lang="en-US" b="1" dirty="0">
              <a:solidFill>
                <a:schemeClr val="bg1"/>
              </a:solidFill>
              <a:latin typeface="Times New Roman" panose="02020603050405020304" pitchFamily="18" charset="0"/>
              <a:cs typeface="Times New Roman" panose="02020603050405020304" pitchFamily="18" charset="0"/>
            </a:endParaRPr>
          </a:p>
          <a:p>
            <a:pPr>
              <a:lnSpc>
                <a:spcPts val="2250"/>
              </a:lnSpc>
            </a:pPr>
            <a:endParaRPr lang="en-US" b="1" dirty="0">
              <a:solidFill>
                <a:srgbClr val="FF0000"/>
              </a:solidFill>
              <a:latin typeface="Times New Roman" panose="02020603050405020304" pitchFamily="18" charset="0"/>
              <a:cs typeface="Times New Roman" panose="02020603050405020304" pitchFamily="18" charset="0"/>
            </a:endParaRPr>
          </a:p>
          <a:p>
            <a:pPr>
              <a:lnSpc>
                <a:spcPts val="2250"/>
              </a:lnSpc>
            </a:pPr>
            <a:endParaRPr lang="en-US" b="1" dirty="0">
              <a:solidFill>
                <a:srgbClr val="FF0000"/>
              </a:solidFill>
              <a:latin typeface="Times New Roman" panose="02020603050405020304" pitchFamily="18" charset="0"/>
              <a:cs typeface="Times New Roman" panose="02020603050405020304" pitchFamily="18" charset="0"/>
            </a:endParaRPr>
          </a:p>
          <a:p>
            <a:pPr>
              <a:lnSpc>
                <a:spcPts val="2250"/>
              </a:lnSpc>
            </a:pPr>
            <a:endParaRPr lang="en-US" b="1" dirty="0">
              <a:solidFill>
                <a:srgbClr val="FF0000"/>
              </a:solidFill>
              <a:latin typeface="Times New Roman" panose="02020603050405020304" pitchFamily="18" charset="0"/>
              <a:cs typeface="Times New Roman" panose="02020603050405020304" pitchFamily="18" charset="0"/>
            </a:endParaRPr>
          </a:p>
          <a:p>
            <a:pPr>
              <a:lnSpc>
                <a:spcPts val="2250"/>
              </a:lnSpc>
            </a:pPr>
            <a:r>
              <a:rPr lang="en-US" b="1" dirty="0">
                <a:solidFill>
                  <a:srgbClr val="FFFF00"/>
                </a:solidFill>
                <a:latin typeface="Times New Roman" panose="02020603050405020304" pitchFamily="18" charset="0"/>
                <a:cs typeface="Times New Roman" panose="02020603050405020304" pitchFamily="18" charset="0"/>
              </a:rPr>
              <a:t>Program Trainer: Mr. Chandan Kr. Naveen.                       </a:t>
            </a:r>
            <a:r>
              <a:rPr lang="en-IN" b="1" dirty="0">
                <a:solidFill>
                  <a:srgbClr val="FFFF00"/>
                </a:solidFill>
                <a:latin typeface="Times New Roman" panose="02020603050405020304" pitchFamily="18" charset="0"/>
                <a:cs typeface="Times New Roman" panose="02020603050405020304" pitchFamily="18" charset="0"/>
              </a:rPr>
              <a:t>Program Coordinator: Mr. Ronak Ron</a:t>
            </a:r>
          </a:p>
          <a:p>
            <a:pPr>
              <a:lnSpc>
                <a:spcPts val="2250"/>
              </a:lnSpc>
            </a:pPr>
            <a:endParaRPr lang="en-US" b="1" dirty="0">
              <a:solidFill>
                <a:schemeClr val="bg1"/>
              </a:solidFill>
              <a:latin typeface="Agency FB" panose="020B0503020202020204" pitchFamily="34" charset="0"/>
            </a:endParaRPr>
          </a:p>
          <a:p>
            <a:pPr>
              <a:lnSpc>
                <a:spcPts val="2250"/>
              </a:lnSpc>
            </a:pPr>
            <a:endParaRPr lang="en-US" dirty="0"/>
          </a:p>
        </p:txBody>
      </p:sp>
      <p:pic>
        <p:nvPicPr>
          <p:cNvPr id="5" name="Picture 4">
            <a:extLst>
              <a:ext uri="{FF2B5EF4-FFF2-40B4-BE49-F238E27FC236}">
                <a16:creationId xmlns:a16="http://schemas.microsoft.com/office/drawing/2014/main" id="{17F4A159-EE8F-A929-4829-C9A6E32A6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322" y="-35422"/>
            <a:ext cx="1989753" cy="1695258"/>
          </a:xfrm>
          <a:prstGeom prst="rect">
            <a:avLst/>
          </a:prstGeom>
        </p:spPr>
      </p:pic>
      <p:pic>
        <p:nvPicPr>
          <p:cNvPr id="6" name="Picture 5">
            <a:extLst>
              <a:ext uri="{FF2B5EF4-FFF2-40B4-BE49-F238E27FC236}">
                <a16:creationId xmlns:a16="http://schemas.microsoft.com/office/drawing/2014/main" id="{51F717A0-45C8-B58E-F5B2-95B1C44FD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54" y="343299"/>
            <a:ext cx="2030585" cy="595312"/>
          </a:xfrm>
          <a:prstGeom prst="rect">
            <a:avLst/>
          </a:prstGeom>
        </p:spPr>
      </p:pic>
      <p:sp>
        <p:nvSpPr>
          <p:cNvPr id="10" name="Text 1">
            <a:extLst>
              <a:ext uri="{FF2B5EF4-FFF2-40B4-BE49-F238E27FC236}">
                <a16:creationId xmlns:a16="http://schemas.microsoft.com/office/drawing/2014/main" id="{F7254CF6-918C-5ED7-AC39-56213C7855F6}"/>
              </a:ext>
            </a:extLst>
          </p:cNvPr>
          <p:cNvSpPr/>
          <p:nvPr/>
        </p:nvSpPr>
        <p:spPr>
          <a:xfrm>
            <a:off x="660686" y="4057510"/>
            <a:ext cx="5435314" cy="1836394"/>
          </a:xfrm>
          <a:prstGeom prst="rect">
            <a:avLst/>
          </a:prstGeom>
          <a:noFill/>
          <a:ln/>
        </p:spPr>
        <p:txBody>
          <a:bodyPr wrap="square" lIns="0" tIns="0" rIns="0" bIns="0" rtlCol="0" anchor="t"/>
          <a:lstStyle/>
          <a:p>
            <a:pPr algn="just">
              <a:lnSpc>
                <a:spcPts val="2250"/>
              </a:lnSpc>
            </a:pP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rPr>
              <a:t>The session covered software testing fundamentals, including test case design, various testing, and defect management. The trainer demonstrated hands-on testing with tools like Jira, Selenium, Java and sharing practical scripting techniques and best practices to ensure students gained real-world insights into effective software quality assurance.</a:t>
            </a:r>
          </a:p>
        </p:txBody>
      </p:sp>
      <p:sp>
        <p:nvSpPr>
          <p:cNvPr id="11" name="Text 1">
            <a:extLst>
              <a:ext uri="{FF2B5EF4-FFF2-40B4-BE49-F238E27FC236}">
                <a16:creationId xmlns:a16="http://schemas.microsoft.com/office/drawing/2014/main" id="{91DBB494-EF55-68EB-A37B-C4C6AFE8A04F}"/>
              </a:ext>
            </a:extLst>
          </p:cNvPr>
          <p:cNvSpPr/>
          <p:nvPr/>
        </p:nvSpPr>
        <p:spPr>
          <a:xfrm>
            <a:off x="6311348" y="4057510"/>
            <a:ext cx="5526156" cy="1500808"/>
          </a:xfrm>
          <a:prstGeom prst="rect">
            <a:avLst/>
          </a:prstGeom>
          <a:noFill/>
          <a:ln/>
        </p:spPr>
        <p:txBody>
          <a:bodyPr wrap="square" lIns="0" tIns="0" rIns="0" bIns="0" rtlCol="0" anchor="t"/>
          <a:lstStyle/>
          <a:p>
            <a:pPr algn="just">
              <a:lnSpc>
                <a:spcPts val="2250"/>
              </a:lnSpc>
            </a:pP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rPr>
              <a:t>The program coordinator managed all aspects of the training, ensuring seamless scheduling, communication, and support for participants. They resolved issues quickly, kept sessions on track, and provided helpful resources. Acting as the main point of contact, they motivated participants, maintained program quality, and ensured an organized, smooth learning experience for everyone.</a:t>
            </a:r>
          </a:p>
        </p:txBody>
      </p:sp>
      <p:pic>
        <p:nvPicPr>
          <p:cNvPr id="8" name="Image 1" descr="preencoded.png">
            <a:extLst>
              <a:ext uri="{FF2B5EF4-FFF2-40B4-BE49-F238E27FC236}">
                <a16:creationId xmlns:a16="http://schemas.microsoft.com/office/drawing/2014/main" id="{57852E4A-55D1-6E78-6265-B1E00C0306AC}"/>
              </a:ext>
            </a:extLst>
          </p:cNvPr>
          <p:cNvPicPr>
            <a:picLocks noChangeAspect="1"/>
          </p:cNvPicPr>
          <p:nvPr/>
        </p:nvPicPr>
        <p:blipFill>
          <a:blip r:embed="rId5"/>
          <a:stretch>
            <a:fillRect/>
          </a:stretch>
        </p:blipFill>
        <p:spPr>
          <a:xfrm>
            <a:off x="2594481" y="2688901"/>
            <a:ext cx="675493" cy="675493"/>
          </a:xfrm>
          <a:prstGeom prst="rect">
            <a:avLst/>
          </a:prstGeom>
        </p:spPr>
      </p:pic>
      <p:pic>
        <p:nvPicPr>
          <p:cNvPr id="9" name="Image 1" descr="preencoded.png">
            <a:extLst>
              <a:ext uri="{FF2B5EF4-FFF2-40B4-BE49-F238E27FC236}">
                <a16:creationId xmlns:a16="http://schemas.microsoft.com/office/drawing/2014/main" id="{53D1B43E-545A-822E-CF67-D2B6AC047797}"/>
              </a:ext>
            </a:extLst>
          </p:cNvPr>
          <p:cNvPicPr>
            <a:picLocks noChangeAspect="1"/>
          </p:cNvPicPr>
          <p:nvPr/>
        </p:nvPicPr>
        <p:blipFill>
          <a:blip r:embed="rId5"/>
          <a:stretch>
            <a:fillRect/>
          </a:stretch>
        </p:blipFill>
        <p:spPr>
          <a:xfrm>
            <a:off x="7905291" y="2609046"/>
            <a:ext cx="675493" cy="675493"/>
          </a:xfrm>
          <a:prstGeom prst="rect">
            <a:avLst/>
          </a:prstGeom>
        </p:spPr>
      </p:pic>
    </p:spTree>
    <p:extLst>
      <p:ext uri="{BB962C8B-B14F-4D97-AF65-F5344CB8AC3E}">
        <p14:creationId xmlns:p14="http://schemas.microsoft.com/office/powerpoint/2010/main" val="28720782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4023" y="2588220"/>
            <a:ext cx="5160169" cy="556816"/>
          </a:xfrm>
          <a:prstGeom prst="rect">
            <a:avLst/>
          </a:prstGeom>
          <a:noFill/>
          <a:ln/>
        </p:spPr>
        <p:txBody>
          <a:bodyPr wrap="none" lIns="0" tIns="0" rIns="0" bIns="0" rtlCol="0" anchor="t"/>
          <a:lstStyle/>
          <a:p>
            <a:pPr>
              <a:lnSpc>
                <a:spcPts val="4375"/>
              </a:lnSpc>
            </a:pPr>
            <a:r>
              <a:rPr lang="en-US" sz="3500" b="1" u="sng" kern="0" spc="-70" dirty="0">
                <a:solidFill>
                  <a:srgbClr val="FFC000"/>
                </a:solidFill>
                <a:latin typeface="Times New Roman" panose="02020603050405020304" pitchFamily="18" charset="0"/>
                <a:ea typeface="Petrona Bold" pitchFamily="34" charset="-122"/>
                <a:cs typeface="Times New Roman" panose="02020603050405020304" pitchFamily="18" charset="0"/>
              </a:rPr>
              <a:t>Roles and Responsibilities</a:t>
            </a:r>
            <a:endParaRPr lang="en-US" sz="3500" u="sng" dirty="0">
              <a:solidFill>
                <a:srgbClr val="FFC000"/>
              </a:solidFill>
              <a:latin typeface="Times New Roman" panose="02020603050405020304" pitchFamily="18" charset="0"/>
              <a:cs typeface="Times New Roman" panose="02020603050405020304" pitchFamily="18" charset="0"/>
            </a:endParaRPr>
          </a:p>
        </p:txBody>
      </p:sp>
      <p:sp>
        <p:nvSpPr>
          <p:cNvPr id="4" name="Shape 1"/>
          <p:cNvSpPr/>
          <p:nvPr/>
        </p:nvSpPr>
        <p:spPr>
          <a:xfrm>
            <a:off x="594023" y="3399532"/>
            <a:ext cx="11003955" cy="2995117"/>
          </a:xfrm>
          <a:prstGeom prst="roundRect">
            <a:avLst>
              <a:gd name="adj" fmla="val 2380"/>
            </a:avLst>
          </a:prstGeom>
          <a:noFill/>
          <a:ln w="7620">
            <a:solidFill>
              <a:srgbClr val="FFFFFF">
                <a:alpha val="24000"/>
              </a:srgbClr>
            </a:solidFill>
            <a:prstDash val="solid"/>
          </a:ln>
        </p:spPr>
      </p:sp>
      <p:sp>
        <p:nvSpPr>
          <p:cNvPr id="5" name="Shape 2"/>
          <p:cNvSpPr/>
          <p:nvPr/>
        </p:nvSpPr>
        <p:spPr>
          <a:xfrm>
            <a:off x="594022" y="3399532"/>
            <a:ext cx="10991255" cy="487858"/>
          </a:xfrm>
          <a:prstGeom prst="rect">
            <a:avLst/>
          </a:prstGeom>
          <a:solidFill>
            <a:srgbClr val="FFFFFF">
              <a:alpha val="4000"/>
            </a:srgbClr>
          </a:solidFill>
          <a:ln/>
        </p:spPr>
        <p:txBody>
          <a:bodyPr/>
          <a:lstStyle/>
          <a:p>
            <a:endParaRPr lang="en-IN" dirty="0"/>
          </a:p>
        </p:txBody>
      </p:sp>
      <p:sp>
        <p:nvSpPr>
          <p:cNvPr id="6" name="Text 3"/>
          <p:cNvSpPr/>
          <p:nvPr/>
        </p:nvSpPr>
        <p:spPr>
          <a:xfrm>
            <a:off x="770037" y="3514031"/>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Mansi Santosh Mahale</a:t>
            </a:r>
            <a:endParaRPr lang="en-US" sz="1400" dirty="0">
              <a:latin typeface="Times New Roman" panose="02020603050405020304" pitchFamily="18" charset="0"/>
              <a:cs typeface="Times New Roman" panose="02020603050405020304" pitchFamily="18" charset="0"/>
            </a:endParaRPr>
          </a:p>
        </p:txBody>
      </p:sp>
      <p:sp>
        <p:nvSpPr>
          <p:cNvPr id="7" name="Text 4"/>
          <p:cNvSpPr/>
          <p:nvPr/>
        </p:nvSpPr>
        <p:spPr>
          <a:xfrm>
            <a:off x="6096000" y="3514031"/>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Launch the Website of Test Automation and Enter the name in Name Section, </a:t>
            </a:r>
          </a:p>
          <a:p>
            <a:pPr>
              <a:lnSpc>
                <a:spcPts val="2125"/>
              </a:lnSpc>
            </a:pPr>
            <a:endParaRPr lang="en-US" sz="1333" dirty="0">
              <a:latin typeface="Times New Roman" panose="02020603050405020304" pitchFamily="18" charset="0"/>
              <a:cs typeface="Times New Roman" panose="02020603050405020304" pitchFamily="18" charset="0"/>
            </a:endParaRPr>
          </a:p>
        </p:txBody>
      </p:sp>
      <p:sp>
        <p:nvSpPr>
          <p:cNvPr id="8" name="Shape 5"/>
          <p:cNvSpPr/>
          <p:nvPr/>
        </p:nvSpPr>
        <p:spPr>
          <a:xfrm>
            <a:off x="600373" y="3893741"/>
            <a:ext cx="10991255" cy="759420"/>
          </a:xfrm>
          <a:prstGeom prst="rect">
            <a:avLst/>
          </a:prstGeom>
          <a:solidFill>
            <a:srgbClr val="000000">
              <a:alpha val="4000"/>
            </a:srgbClr>
          </a:solidFill>
          <a:ln/>
        </p:spPr>
      </p:sp>
      <p:sp>
        <p:nvSpPr>
          <p:cNvPr id="9" name="Text 6"/>
          <p:cNvSpPr/>
          <p:nvPr/>
        </p:nvSpPr>
        <p:spPr>
          <a:xfrm>
            <a:off x="770037" y="4103686"/>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Ambala Rakesh</a:t>
            </a:r>
            <a:endParaRPr lang="en-US" sz="1400" dirty="0">
              <a:latin typeface="Times New Roman" panose="02020603050405020304" pitchFamily="18" charset="0"/>
              <a:cs typeface="Times New Roman" panose="02020603050405020304" pitchFamily="18" charset="0"/>
            </a:endParaRPr>
          </a:p>
        </p:txBody>
      </p:sp>
      <p:sp>
        <p:nvSpPr>
          <p:cNvPr id="10" name="Text 7"/>
          <p:cNvSpPr/>
          <p:nvPr/>
        </p:nvSpPr>
        <p:spPr>
          <a:xfrm>
            <a:off x="6089649" y="4079230"/>
            <a:ext cx="5153124" cy="543123"/>
          </a:xfrm>
          <a:prstGeom prst="rect">
            <a:avLst/>
          </a:prstGeom>
          <a:noFill/>
          <a:ln/>
        </p:spPr>
        <p:txBody>
          <a:bodyPr wrap="squar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Clear the Name and enter new name, Print the value of name.</a:t>
            </a:r>
            <a:endParaRPr lang="en-US" sz="1400" dirty="0">
              <a:latin typeface="Times New Roman" panose="02020603050405020304" pitchFamily="18" charset="0"/>
              <a:cs typeface="Times New Roman" panose="02020603050405020304" pitchFamily="18" charset="0"/>
            </a:endParaRPr>
          </a:p>
        </p:txBody>
      </p:sp>
      <p:sp>
        <p:nvSpPr>
          <p:cNvPr id="11" name="Shape 8"/>
          <p:cNvSpPr/>
          <p:nvPr/>
        </p:nvSpPr>
        <p:spPr>
          <a:xfrm>
            <a:off x="600373" y="4653161"/>
            <a:ext cx="10991255" cy="759420"/>
          </a:xfrm>
          <a:prstGeom prst="rect">
            <a:avLst/>
          </a:prstGeom>
          <a:solidFill>
            <a:srgbClr val="FFFFFF">
              <a:alpha val="4000"/>
            </a:srgbClr>
          </a:solidFill>
          <a:ln/>
        </p:spPr>
      </p:sp>
      <p:sp>
        <p:nvSpPr>
          <p:cNvPr id="12" name="Text 9"/>
          <p:cNvSpPr/>
          <p:nvPr/>
        </p:nvSpPr>
        <p:spPr>
          <a:xfrm>
            <a:off x="770037" y="4761309"/>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Shubhadip Paul</a:t>
            </a:r>
            <a:endParaRPr lang="en-US" sz="1400" dirty="0">
              <a:latin typeface="Times New Roman" panose="02020603050405020304" pitchFamily="18" charset="0"/>
              <a:cs typeface="Times New Roman" panose="02020603050405020304" pitchFamily="18" charset="0"/>
            </a:endParaRPr>
          </a:p>
        </p:txBody>
      </p:sp>
      <p:sp>
        <p:nvSpPr>
          <p:cNvPr id="13" name="Text 10"/>
          <p:cNvSpPr/>
          <p:nvPr/>
        </p:nvSpPr>
        <p:spPr>
          <a:xfrm>
            <a:off x="6096000" y="4761309"/>
            <a:ext cx="5153124" cy="543123"/>
          </a:xfrm>
          <a:prstGeom prst="rect">
            <a:avLst/>
          </a:prstGeom>
          <a:noFill/>
          <a:ln/>
        </p:spPr>
        <p:txBody>
          <a:bodyPr wrap="squar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Enter email address, Clear email address and enter new email address, Print the value of email address.</a:t>
            </a:r>
            <a:endParaRPr lang="en-US" sz="1400" dirty="0">
              <a:latin typeface="Times New Roman" panose="02020603050405020304" pitchFamily="18" charset="0"/>
              <a:cs typeface="Times New Roman" panose="02020603050405020304" pitchFamily="18" charset="0"/>
            </a:endParaRPr>
          </a:p>
        </p:txBody>
      </p:sp>
      <p:sp>
        <p:nvSpPr>
          <p:cNvPr id="14" name="Shape 11"/>
          <p:cNvSpPr/>
          <p:nvPr/>
        </p:nvSpPr>
        <p:spPr>
          <a:xfrm>
            <a:off x="600373" y="5412582"/>
            <a:ext cx="10991255" cy="487858"/>
          </a:xfrm>
          <a:prstGeom prst="rect">
            <a:avLst/>
          </a:prstGeom>
          <a:solidFill>
            <a:srgbClr val="000000">
              <a:alpha val="4000"/>
            </a:srgbClr>
          </a:solidFill>
          <a:ln/>
        </p:spPr>
      </p:sp>
      <p:sp>
        <p:nvSpPr>
          <p:cNvPr id="15" name="Text 12"/>
          <p:cNvSpPr/>
          <p:nvPr/>
        </p:nvSpPr>
        <p:spPr>
          <a:xfrm>
            <a:off x="770037" y="5520730"/>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Bhabani Sankar Khadiratna</a:t>
            </a:r>
            <a:endParaRPr lang="en-US" sz="1400" dirty="0">
              <a:latin typeface="Times New Roman" panose="02020603050405020304" pitchFamily="18" charset="0"/>
              <a:cs typeface="Times New Roman" panose="02020603050405020304" pitchFamily="18" charset="0"/>
            </a:endParaRPr>
          </a:p>
        </p:txBody>
      </p:sp>
      <p:sp>
        <p:nvSpPr>
          <p:cNvPr id="16" name="Text 13"/>
          <p:cNvSpPr/>
          <p:nvPr/>
        </p:nvSpPr>
        <p:spPr>
          <a:xfrm>
            <a:off x="6089649" y="5520730"/>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Enter the Phone number, Print the value of Phone number.</a:t>
            </a:r>
            <a:endParaRPr lang="en-US" sz="1400" dirty="0">
              <a:latin typeface="Times New Roman" panose="02020603050405020304" pitchFamily="18" charset="0"/>
              <a:cs typeface="Times New Roman" panose="02020603050405020304" pitchFamily="18" charset="0"/>
            </a:endParaRPr>
          </a:p>
        </p:txBody>
      </p:sp>
      <p:sp>
        <p:nvSpPr>
          <p:cNvPr id="17" name="Shape 14"/>
          <p:cNvSpPr/>
          <p:nvPr/>
        </p:nvSpPr>
        <p:spPr>
          <a:xfrm>
            <a:off x="600373" y="5900440"/>
            <a:ext cx="10991255" cy="487858"/>
          </a:xfrm>
          <a:prstGeom prst="rect">
            <a:avLst/>
          </a:prstGeom>
          <a:solidFill>
            <a:srgbClr val="FFFFFF">
              <a:alpha val="4000"/>
            </a:srgbClr>
          </a:solidFill>
          <a:ln/>
        </p:spPr>
      </p:sp>
      <p:sp>
        <p:nvSpPr>
          <p:cNvPr id="18" name="Text 15"/>
          <p:cNvSpPr/>
          <p:nvPr/>
        </p:nvSpPr>
        <p:spPr>
          <a:xfrm>
            <a:off x="770037" y="6008588"/>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Middela Sathvika</a:t>
            </a:r>
            <a:endParaRPr lang="en-US" sz="1400" dirty="0">
              <a:latin typeface="Times New Roman" panose="02020603050405020304" pitchFamily="18" charset="0"/>
              <a:cs typeface="Times New Roman" panose="02020603050405020304" pitchFamily="18" charset="0"/>
            </a:endParaRPr>
          </a:p>
        </p:txBody>
      </p:sp>
      <p:sp>
        <p:nvSpPr>
          <p:cNvPr id="19" name="Text 16"/>
          <p:cNvSpPr/>
          <p:nvPr/>
        </p:nvSpPr>
        <p:spPr>
          <a:xfrm>
            <a:off x="6089649" y="6008588"/>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Select any Country, Select any Colour.</a:t>
            </a:r>
            <a:endParaRPr lang="en-US" sz="14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91B849BC-F939-8261-89F1-2DFB85A5C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661" y="-37558"/>
            <a:ext cx="3429000" cy="30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FAAA-C4C4-ECBC-A50B-BCDAAC5E391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2E2929E-09DD-9D68-F572-CC85107F3B6C}"/>
              </a:ext>
            </a:extLst>
          </p:cNvPr>
          <p:cNvSpPr/>
          <p:nvPr/>
        </p:nvSpPr>
        <p:spPr>
          <a:xfrm>
            <a:off x="5145286" y="388615"/>
            <a:ext cx="5238948" cy="537468"/>
          </a:xfrm>
          <a:prstGeom prst="rect">
            <a:avLst/>
          </a:prstGeom>
          <a:noFill/>
          <a:ln/>
        </p:spPr>
        <p:txBody>
          <a:bodyPr wrap="none" lIns="0" tIns="0" rIns="0" bIns="0" rtlCol="0" anchor="t"/>
          <a:lstStyle/>
          <a:p>
            <a:pPr>
              <a:lnSpc>
                <a:spcPts val="4208"/>
              </a:lnSpc>
            </a:pPr>
            <a:r>
              <a:rPr lang="en-US" sz="3600" b="1" u="sng" kern="0" spc="-67" dirty="0">
                <a:solidFill>
                  <a:srgbClr val="FFC000"/>
                </a:solidFill>
                <a:latin typeface="Times New Roman" panose="02020603050405020304" pitchFamily="18" charset="0"/>
                <a:ea typeface="Petrona Bold" pitchFamily="34" charset="-122"/>
                <a:cs typeface="Times New Roman" panose="02020603050405020304" pitchFamily="18" charset="0"/>
              </a:rPr>
              <a:t>Test Closure Report Summary</a:t>
            </a:r>
            <a:endParaRPr lang="en-US" sz="3600" u="sng" dirty="0">
              <a:solidFill>
                <a:srgbClr val="FFC000"/>
              </a:solidFill>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2AD0A68D-6EA9-9450-53F6-24595501C08B}"/>
              </a:ext>
            </a:extLst>
          </p:cNvPr>
          <p:cNvSpPr/>
          <p:nvPr/>
        </p:nvSpPr>
        <p:spPr>
          <a:xfrm>
            <a:off x="5145286" y="1233884"/>
            <a:ext cx="6473428" cy="3678833"/>
          </a:xfrm>
          <a:prstGeom prst="roundRect">
            <a:avLst>
              <a:gd name="adj" fmla="val 1870"/>
            </a:avLst>
          </a:prstGeom>
          <a:noFill/>
          <a:ln w="7620">
            <a:solidFill>
              <a:srgbClr val="FFFFFF">
                <a:alpha val="24000"/>
              </a:srgbClr>
            </a:solidFill>
            <a:prstDash val="solid"/>
          </a:ln>
        </p:spPr>
      </p:sp>
      <p:sp>
        <p:nvSpPr>
          <p:cNvPr id="5" name="Shape 2">
            <a:extLst>
              <a:ext uri="{FF2B5EF4-FFF2-40B4-BE49-F238E27FC236}">
                <a16:creationId xmlns:a16="http://schemas.microsoft.com/office/drawing/2014/main" id="{BC81B4E5-ABF0-6199-65B7-46EBCB73992F}"/>
              </a:ext>
            </a:extLst>
          </p:cNvPr>
          <p:cNvSpPr/>
          <p:nvPr/>
        </p:nvSpPr>
        <p:spPr>
          <a:xfrm>
            <a:off x="5151636" y="1240234"/>
            <a:ext cx="6460033" cy="471190"/>
          </a:xfrm>
          <a:prstGeom prst="rect">
            <a:avLst/>
          </a:prstGeom>
          <a:solidFill>
            <a:srgbClr val="FFFFFF">
              <a:alpha val="4000"/>
            </a:srgbClr>
          </a:solidFill>
          <a:ln/>
        </p:spPr>
      </p:sp>
      <p:sp>
        <p:nvSpPr>
          <p:cNvPr id="6" name="Text 3">
            <a:extLst>
              <a:ext uri="{FF2B5EF4-FFF2-40B4-BE49-F238E27FC236}">
                <a16:creationId xmlns:a16="http://schemas.microsoft.com/office/drawing/2014/main" id="{E1111477-98A4-924D-3ED7-7FDC5DE89886}"/>
              </a:ext>
            </a:extLst>
          </p:cNvPr>
          <p:cNvSpPr/>
          <p:nvPr/>
        </p:nvSpPr>
        <p:spPr>
          <a:xfrm>
            <a:off x="5316339"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Metric</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26AD3A8F-3EB3-1233-B693-FA54CDF503B9}"/>
              </a:ext>
            </a:extLst>
          </p:cNvPr>
          <p:cNvSpPr/>
          <p:nvPr/>
        </p:nvSpPr>
        <p:spPr>
          <a:xfrm>
            <a:off x="7337722" y="1344810"/>
            <a:ext cx="1819077"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Value</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14F9249F-6FFE-F0C8-88CC-163CCAB7B523}"/>
              </a:ext>
            </a:extLst>
          </p:cNvPr>
          <p:cNvSpPr/>
          <p:nvPr/>
        </p:nvSpPr>
        <p:spPr>
          <a:xfrm>
            <a:off x="9473108" y="1318368"/>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Description</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6982EB3C-ADB8-05B5-9885-225291A7FBFF}"/>
              </a:ext>
            </a:extLst>
          </p:cNvPr>
          <p:cNvSpPr/>
          <p:nvPr/>
        </p:nvSpPr>
        <p:spPr>
          <a:xfrm>
            <a:off x="5151636" y="1711424"/>
            <a:ext cx="6460033" cy="995263"/>
          </a:xfrm>
          <a:prstGeom prst="rect">
            <a:avLst/>
          </a:prstGeom>
          <a:solidFill>
            <a:srgbClr val="000000">
              <a:alpha val="4000"/>
            </a:srgb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D8412DC7-E416-7BC1-5340-F7F7F76E0EBC}"/>
              </a:ext>
            </a:extLst>
          </p:cNvPr>
          <p:cNvSpPr/>
          <p:nvPr/>
        </p:nvSpPr>
        <p:spPr>
          <a:xfrm>
            <a:off x="5316339" y="181600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Total Test Cases</a:t>
            </a:r>
            <a:endParaRPr lang="en-US" sz="14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B69B9F99-6DEC-3A1A-008C-BC2666524023}"/>
              </a:ext>
            </a:extLst>
          </p:cNvPr>
          <p:cNvSpPr/>
          <p:nvPr/>
        </p:nvSpPr>
        <p:spPr>
          <a:xfrm>
            <a:off x="7472561" y="1816001"/>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11</a:t>
            </a:r>
            <a:endParaRPr lang="en-US" sz="1250"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596D1EF8-3396-D92C-2CE7-A90FB6F2DC5B}"/>
              </a:ext>
            </a:extLst>
          </p:cNvPr>
          <p:cNvSpPr/>
          <p:nvPr/>
        </p:nvSpPr>
        <p:spPr>
          <a:xfrm>
            <a:off x="9074425" y="1816001"/>
            <a:ext cx="2373433" cy="786110"/>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All the test cases tested and covered by the automation script.</a:t>
            </a:r>
            <a:endParaRPr lang="en-US" sz="140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7424A021-8D4D-B1CB-92FF-E3880DD39C92}"/>
              </a:ext>
            </a:extLst>
          </p:cNvPr>
          <p:cNvSpPr/>
          <p:nvPr/>
        </p:nvSpPr>
        <p:spPr>
          <a:xfrm>
            <a:off x="5151636" y="2706687"/>
            <a:ext cx="6460033" cy="733227"/>
          </a:xfrm>
          <a:prstGeom prst="rect">
            <a:avLst/>
          </a:prstGeom>
          <a:solidFill>
            <a:srgbClr val="FFFFFF">
              <a:alpha val="4000"/>
            </a:srgbClr>
          </a:solidFill>
          <a:ln/>
        </p:spPr>
      </p:sp>
      <p:sp>
        <p:nvSpPr>
          <p:cNvPr id="14" name="Text 11">
            <a:extLst>
              <a:ext uri="{FF2B5EF4-FFF2-40B4-BE49-F238E27FC236}">
                <a16:creationId xmlns:a16="http://schemas.microsoft.com/office/drawing/2014/main" id="{A4D49290-6487-782D-1B58-0F27A97846EE}"/>
              </a:ext>
            </a:extLst>
          </p:cNvPr>
          <p:cNvSpPr/>
          <p:nvPr/>
        </p:nvSpPr>
        <p:spPr>
          <a:xfrm>
            <a:off x="5316339" y="2811264"/>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4FE0AF5A-B8FE-F675-331A-3766097FE507}"/>
              </a:ext>
            </a:extLst>
          </p:cNvPr>
          <p:cNvSpPr/>
          <p:nvPr/>
        </p:nvSpPr>
        <p:spPr>
          <a:xfrm>
            <a:off x="7472561" y="2811264"/>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11</a:t>
            </a:r>
            <a:endParaRPr lang="en-US" sz="1250"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6004A1C4-9117-2495-DE9C-E1A8B77E656C}"/>
              </a:ext>
            </a:extLst>
          </p:cNvPr>
          <p:cNvSpPr/>
          <p:nvPr/>
        </p:nvSpPr>
        <p:spPr>
          <a:xfrm>
            <a:off x="9074425" y="2811264"/>
            <a:ext cx="2373434"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All test cases executed successfully</a:t>
            </a:r>
            <a:endParaRPr lang="en-US" sz="14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6E5174AD-E9D8-89E3-B582-9809845BBEB3}"/>
              </a:ext>
            </a:extLst>
          </p:cNvPr>
          <p:cNvSpPr/>
          <p:nvPr/>
        </p:nvSpPr>
        <p:spPr>
          <a:xfrm>
            <a:off x="5151636" y="3439914"/>
            <a:ext cx="6460033" cy="733227"/>
          </a:xfrm>
          <a:prstGeom prst="rect">
            <a:avLst/>
          </a:prstGeom>
          <a:solidFill>
            <a:srgbClr val="000000">
              <a:alpha val="4000"/>
            </a:srgbClr>
          </a:solidFill>
          <a:ln/>
        </p:spPr>
      </p:sp>
      <p:sp>
        <p:nvSpPr>
          <p:cNvPr id="18" name="Text 15">
            <a:extLst>
              <a:ext uri="{FF2B5EF4-FFF2-40B4-BE49-F238E27FC236}">
                <a16:creationId xmlns:a16="http://schemas.microsoft.com/office/drawing/2014/main" id="{0EC1676B-7906-0E5D-4A9F-A4280C714D51}"/>
              </a:ext>
            </a:extLst>
          </p:cNvPr>
          <p:cNvSpPr/>
          <p:nvPr/>
        </p:nvSpPr>
        <p:spPr>
          <a:xfrm>
            <a:off x="5316339" y="354449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Failed</a:t>
            </a:r>
            <a:endParaRPr lang="en-US" sz="125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6BFFCC30-05BA-3392-280D-17FA67E13068}"/>
              </a:ext>
            </a:extLst>
          </p:cNvPr>
          <p:cNvSpPr/>
          <p:nvPr/>
        </p:nvSpPr>
        <p:spPr>
          <a:xfrm>
            <a:off x="7472561" y="3544491"/>
            <a:ext cx="1819077" cy="262037"/>
          </a:xfrm>
          <a:prstGeom prst="rect">
            <a:avLst/>
          </a:prstGeom>
          <a:noFill/>
          <a:ln/>
        </p:spPr>
        <p:txBody>
          <a:bodyPr wrap="none" lIns="0" tIns="0" rIns="0" bIns="0" rtlCol="0" anchor="t"/>
          <a:lstStyle/>
          <a:p>
            <a:pPr>
              <a:lnSpc>
                <a:spcPts val="2042"/>
              </a:lnSpc>
            </a:pPr>
            <a:r>
              <a:rPr lang="en-US" sz="125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0" name="Text 17">
            <a:extLst>
              <a:ext uri="{FF2B5EF4-FFF2-40B4-BE49-F238E27FC236}">
                <a16:creationId xmlns:a16="http://schemas.microsoft.com/office/drawing/2014/main" id="{E83B84DF-8145-CE64-1553-14E2A279FEB7}"/>
              </a:ext>
            </a:extLst>
          </p:cNvPr>
          <p:cNvSpPr/>
          <p:nvPr/>
        </p:nvSpPr>
        <p:spPr>
          <a:xfrm>
            <a:off x="9074425" y="3544491"/>
            <a:ext cx="2373434"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failures observed during testing</a:t>
            </a:r>
            <a:endParaRPr lang="en-US" sz="1400" dirty="0">
              <a:latin typeface="Times New Roman" panose="02020603050405020304" pitchFamily="18" charset="0"/>
              <a:cs typeface="Times New Roman" panose="02020603050405020304" pitchFamily="18" charset="0"/>
            </a:endParaRPr>
          </a:p>
        </p:txBody>
      </p:sp>
      <p:sp>
        <p:nvSpPr>
          <p:cNvPr id="21" name="Shape 18">
            <a:extLst>
              <a:ext uri="{FF2B5EF4-FFF2-40B4-BE49-F238E27FC236}">
                <a16:creationId xmlns:a16="http://schemas.microsoft.com/office/drawing/2014/main" id="{50723392-1A9D-9BF7-8016-4DC3A2994614}"/>
              </a:ext>
            </a:extLst>
          </p:cNvPr>
          <p:cNvSpPr/>
          <p:nvPr/>
        </p:nvSpPr>
        <p:spPr>
          <a:xfrm>
            <a:off x="5151636" y="4173141"/>
            <a:ext cx="6460033" cy="733227"/>
          </a:xfrm>
          <a:prstGeom prst="rect">
            <a:avLst/>
          </a:prstGeom>
          <a:solidFill>
            <a:srgbClr val="FFFFFF">
              <a:alpha val="4000"/>
            </a:srgb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22" name="Text 19">
            <a:extLst>
              <a:ext uri="{FF2B5EF4-FFF2-40B4-BE49-F238E27FC236}">
                <a16:creationId xmlns:a16="http://schemas.microsoft.com/office/drawing/2014/main" id="{A0898A6C-07AC-4F63-6E94-BCEB1D45F409}"/>
              </a:ext>
            </a:extLst>
          </p:cNvPr>
          <p:cNvSpPr/>
          <p:nvPr/>
        </p:nvSpPr>
        <p:spPr>
          <a:xfrm>
            <a:off x="5316339" y="4277717"/>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Defects (Unresolved)</a:t>
            </a:r>
            <a:endParaRPr lang="en-US" sz="1400"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709448E6-4AF9-B875-21C7-7FC4E54E0352}"/>
              </a:ext>
            </a:extLst>
          </p:cNvPr>
          <p:cNvSpPr/>
          <p:nvPr/>
        </p:nvSpPr>
        <p:spPr>
          <a:xfrm>
            <a:off x="7472561" y="4277717"/>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4" name="Text 21">
            <a:extLst>
              <a:ext uri="{FF2B5EF4-FFF2-40B4-BE49-F238E27FC236}">
                <a16:creationId xmlns:a16="http://schemas.microsoft.com/office/drawing/2014/main" id="{88838EED-7A00-DD26-2416-57D179F4C01C}"/>
              </a:ext>
            </a:extLst>
          </p:cNvPr>
          <p:cNvSpPr/>
          <p:nvPr/>
        </p:nvSpPr>
        <p:spPr>
          <a:xfrm>
            <a:off x="9074425" y="4277718"/>
            <a:ext cx="2373434"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open issues at test closure</a:t>
            </a:r>
            <a:endParaRPr lang="en-US" sz="1400" dirty="0">
              <a:latin typeface="Times New Roman" panose="02020603050405020304" pitchFamily="18" charset="0"/>
              <a:cs typeface="Times New Roman" panose="02020603050405020304" pitchFamily="18" charset="0"/>
            </a:endParaRPr>
          </a:p>
        </p:txBody>
      </p:sp>
      <p:sp>
        <p:nvSpPr>
          <p:cNvPr id="25" name="Text 22">
            <a:extLst>
              <a:ext uri="{FF2B5EF4-FFF2-40B4-BE49-F238E27FC236}">
                <a16:creationId xmlns:a16="http://schemas.microsoft.com/office/drawing/2014/main" id="{9938576F-C1B2-A6A0-5BB3-56B13020695C}"/>
              </a:ext>
            </a:extLst>
          </p:cNvPr>
          <p:cNvSpPr/>
          <p:nvPr/>
        </p:nvSpPr>
        <p:spPr>
          <a:xfrm>
            <a:off x="5145286" y="5096967"/>
            <a:ext cx="6473428" cy="1582129"/>
          </a:xfrm>
          <a:prstGeom prst="rect">
            <a:avLst/>
          </a:prstGeom>
          <a:noFill/>
          <a:ln/>
        </p:spPr>
        <p:txBody>
          <a:bodyPr wrap="square" lIns="0" tIns="0" rIns="0" bIns="0" rtlCol="0" anchor="t"/>
          <a:lstStyle/>
          <a:p>
            <a:pPr marL="285750" indent="-285750">
              <a:lnSpc>
                <a:spcPts val="1958"/>
              </a:lnSpc>
              <a:buFont typeface="Arial" panose="020B0604020202020204" pitchFamily="34" charset="0"/>
              <a:buChar char="•"/>
            </a:pPr>
            <a:r>
              <a:rPr lang="en-US" sz="1600" kern="0" spc="-25" dirty="0">
                <a:solidFill>
                  <a:srgbClr val="E0D6DE"/>
                </a:solidFill>
                <a:latin typeface="Times New Roman" panose="02020603050405020304" pitchFamily="18" charset="0"/>
                <a:ea typeface="Inter" pitchFamily="34" charset="-122"/>
                <a:cs typeface="Times New Roman" panose="02020603050405020304" pitchFamily="18" charset="0"/>
              </a:rPr>
              <a:t>All web form functionalities requirements are tested and covered by the automation script.</a:t>
            </a:r>
          </a:p>
          <a:p>
            <a:pPr marL="285750" indent="-285750">
              <a:lnSpc>
                <a:spcPts val="1958"/>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 for Project Reference.</a:t>
            </a:r>
          </a:p>
          <a:p>
            <a:pPr marL="285750" indent="-285750">
              <a:lnSpc>
                <a:spcPts val="2042"/>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nSpc>
                <a:spcPts val="2042"/>
              </a:lnSpc>
              <a:buFont typeface="Wingdings" panose="05000000000000000000" pitchFamily="2" charset="2"/>
              <a:buChar char="§"/>
            </a:pPr>
            <a:endParaRPr lang="en-US" sz="1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B14341A-A2DF-13A6-1C29-B46DCDD6D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2" y="450751"/>
            <a:ext cx="4979505" cy="6228346"/>
          </a:xfrm>
          <a:prstGeom prst="rect">
            <a:avLst/>
          </a:prstGeom>
        </p:spPr>
      </p:pic>
    </p:spTree>
    <p:extLst>
      <p:ext uri="{BB962C8B-B14F-4D97-AF65-F5344CB8AC3E}">
        <p14:creationId xmlns:p14="http://schemas.microsoft.com/office/powerpoint/2010/main" val="1939240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60864" y="268357"/>
            <a:ext cx="7031136" cy="2575054"/>
          </a:xfrm>
          <a:prstGeom prst="rect">
            <a:avLst/>
          </a:prstGeom>
          <a:noFill/>
          <a:ln/>
        </p:spPr>
        <p:txBody>
          <a:bodyPr wrap="square" lIns="0" tIns="0" rIns="0" bIns="0" rtlCol="0" anchor="t"/>
          <a:lstStyle/>
          <a:p>
            <a:pPr>
              <a:lnSpc>
                <a:spcPts val="5708"/>
              </a:lnSpc>
            </a:pPr>
            <a:endParaRPr lang="en-US" sz="4800" dirty="0">
              <a:solidFill>
                <a:srgbClr val="FFC000"/>
              </a:solidFill>
              <a:latin typeface="Times New Roman" panose="02020603050405020304" pitchFamily="18" charset="0"/>
              <a:ea typeface="Sora Medium" pitchFamily="34" charset="-122"/>
              <a:cs typeface="Times New Roman" panose="02020603050405020304" pitchFamily="18" charset="0"/>
            </a:endParaRPr>
          </a:p>
          <a:p>
            <a:pPr>
              <a:lnSpc>
                <a:spcPts val="5708"/>
              </a:lnSpc>
            </a:pPr>
            <a:r>
              <a:rPr lang="en-US" sz="3800" b="1" dirty="0">
                <a:solidFill>
                  <a:srgbClr val="FFC000"/>
                </a:solidFill>
                <a:latin typeface="Times New Roman" panose="02020603050405020304" pitchFamily="18" charset="0"/>
                <a:ea typeface="Sora Medium" pitchFamily="34" charset="-122"/>
                <a:cs typeface="Times New Roman" panose="02020603050405020304" pitchFamily="18" charset="0"/>
              </a:rPr>
              <a:t>Case study-9: Automation Testing of RediffMail Registration</a:t>
            </a:r>
            <a:endParaRPr lang="en-US" sz="3800" b="1" dirty="0">
              <a:solidFill>
                <a:srgbClr val="FFC000"/>
              </a:solidFill>
              <a:latin typeface="Times New Roman" panose="02020603050405020304" pitchFamily="18" charset="0"/>
              <a:cs typeface="Times New Roman" panose="02020603050405020304" pitchFamily="18" charset="0"/>
            </a:endParaRPr>
          </a:p>
        </p:txBody>
      </p:sp>
      <p:sp>
        <p:nvSpPr>
          <p:cNvPr id="4" name="Text 1"/>
          <p:cNvSpPr/>
          <p:nvPr/>
        </p:nvSpPr>
        <p:spPr>
          <a:xfrm>
            <a:off x="5160864" y="3095724"/>
            <a:ext cx="6442273" cy="1345903"/>
          </a:xfrm>
          <a:prstGeom prst="rect">
            <a:avLst/>
          </a:prstGeom>
          <a:noFill/>
          <a:ln/>
        </p:spPr>
        <p:txBody>
          <a:bodyPr wrap="square" lIns="0" tIns="0" rIns="0" bIns="0" rtlCol="0" anchor="t"/>
          <a:lstStyle/>
          <a:p>
            <a:pPr algn="just">
              <a:lnSpc>
                <a:spcPts val="2083"/>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This project aims to automate the testing of the user registration functionality on the Rediff registration page. The focus is on verifying input handling and ensuring the registration form operates correctly through automation. The project will validate user interactions, input fields, and the overall functionality of the registration process using Selenium WebDriver with Java.</a:t>
            </a:r>
            <a:endParaRPr lang="en-US" sz="1600" dirty="0">
              <a:latin typeface="Times New Roman" panose="02020603050405020304" pitchFamily="18" charset="0"/>
              <a:cs typeface="Times New Roman" panose="02020603050405020304" pitchFamily="18" charset="0"/>
            </a:endParaRPr>
          </a:p>
        </p:txBody>
      </p:sp>
      <p:sp>
        <p:nvSpPr>
          <p:cNvPr id="5" name="Text 2"/>
          <p:cNvSpPr/>
          <p:nvPr/>
        </p:nvSpPr>
        <p:spPr>
          <a:xfrm>
            <a:off x="5160864" y="4630837"/>
            <a:ext cx="6442273" cy="1076722"/>
          </a:xfrm>
          <a:prstGeom prst="rect">
            <a:avLst/>
          </a:prstGeom>
          <a:noFill/>
          <a:ln/>
        </p:spPr>
        <p:txBody>
          <a:bodyPr wrap="square" lIns="0" tIns="0" rIns="0" bIns="0" rtlCol="0" anchor="t"/>
          <a:lstStyle/>
          <a:p>
            <a:pPr algn="just">
              <a:lnSpc>
                <a:spcPts val="2083"/>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scope includes launching the website, maximizing the webpage, validating the page title, and input validation for various fields such as full name, email, password, alternate email, and mobile number. The project will deliver a complete automation script and comprehensive test documentation.</a:t>
            </a:r>
            <a:endParaRPr lang="en-US" sz="1600" dirty="0">
              <a:latin typeface="Times New Roman" panose="02020603050405020304" pitchFamily="18" charset="0"/>
              <a:cs typeface="Times New Roman" panose="02020603050405020304" pitchFamily="18" charset="0"/>
            </a:endParaRPr>
          </a:p>
        </p:txBody>
      </p:sp>
      <p:sp>
        <p:nvSpPr>
          <p:cNvPr id="8" name="Text 4"/>
          <p:cNvSpPr/>
          <p:nvPr/>
        </p:nvSpPr>
        <p:spPr>
          <a:xfrm>
            <a:off x="5514082" y="5896768"/>
            <a:ext cx="3135412" cy="294482"/>
          </a:xfrm>
          <a:prstGeom prst="rect">
            <a:avLst/>
          </a:prstGeom>
          <a:noFill/>
          <a:ln/>
        </p:spPr>
        <p:txBody>
          <a:bodyPr wrap="none" lIns="0" tIns="0" rIns="0" bIns="0" rtlCol="0" anchor="t"/>
          <a:lstStyle/>
          <a:p>
            <a:pPr>
              <a:lnSpc>
                <a:spcPts val="2292"/>
              </a:lnSpc>
            </a:pPr>
            <a:endParaRPr lang="en-US" sz="1625"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DCD34AE-5546-BB17-3019-AA4FD4FFD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28" y="482374"/>
            <a:ext cx="4581943" cy="5957754"/>
          </a:xfrm>
          <a:prstGeom prst="rect">
            <a:avLst/>
          </a:prstGeom>
        </p:spPr>
      </p:pic>
      <p:pic>
        <p:nvPicPr>
          <p:cNvPr id="6" name="Picture 5">
            <a:extLst>
              <a:ext uri="{FF2B5EF4-FFF2-40B4-BE49-F238E27FC236}">
                <a16:creationId xmlns:a16="http://schemas.microsoft.com/office/drawing/2014/main" id="{587F5962-ACC6-57D6-D67B-66EB51062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4909" y="178904"/>
            <a:ext cx="2262973" cy="7851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2C61B-56A2-D58C-2A8D-991D722EAFE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7319ECC-D552-DF14-42C8-878265FAE307}"/>
              </a:ext>
            </a:extLst>
          </p:cNvPr>
          <p:cNvPicPr>
            <a:picLocks noChangeAspect="1"/>
          </p:cNvPicPr>
          <p:nvPr/>
        </p:nvPicPr>
        <p:blipFill>
          <a:blip r:embed="rId3"/>
          <a:stretch>
            <a:fillRect/>
          </a:stretch>
        </p:blipFill>
        <p:spPr>
          <a:xfrm>
            <a:off x="8260184" y="0"/>
            <a:ext cx="3931816" cy="6858000"/>
          </a:xfrm>
          <a:prstGeom prst="rect">
            <a:avLst/>
          </a:prstGeom>
        </p:spPr>
      </p:pic>
      <p:sp>
        <p:nvSpPr>
          <p:cNvPr id="3" name="Text 0">
            <a:extLst>
              <a:ext uri="{FF2B5EF4-FFF2-40B4-BE49-F238E27FC236}">
                <a16:creationId xmlns:a16="http://schemas.microsoft.com/office/drawing/2014/main" id="{DD98D423-F665-403C-36CF-FC06707598DD}"/>
              </a:ext>
            </a:extLst>
          </p:cNvPr>
          <p:cNvSpPr/>
          <p:nvPr/>
        </p:nvSpPr>
        <p:spPr>
          <a:xfrm>
            <a:off x="498178" y="180465"/>
            <a:ext cx="3715246" cy="444798"/>
          </a:xfrm>
          <a:prstGeom prst="rect">
            <a:avLst/>
          </a:prstGeom>
          <a:noFill/>
          <a:ln/>
        </p:spPr>
        <p:txBody>
          <a:bodyPr wrap="none" lIns="0" tIns="0" rIns="0" bIns="0" rtlCol="0" anchor="t"/>
          <a:lstStyle/>
          <a:p>
            <a:pPr>
              <a:lnSpc>
                <a:spcPts val="3500"/>
              </a:lnSpc>
            </a:pPr>
            <a:r>
              <a:rPr lang="en-US" sz="2792" b="1" u="sng" dirty="0">
                <a:solidFill>
                  <a:srgbClr val="FFC000"/>
                </a:solidFill>
                <a:latin typeface="Times New Roman" panose="02020603050405020304" pitchFamily="18" charset="0"/>
                <a:ea typeface="Sora Medium" pitchFamily="34" charset="-122"/>
                <a:cs typeface="Times New Roman" panose="02020603050405020304" pitchFamily="18" charset="0"/>
              </a:rPr>
              <a:t>Tools and Resources</a:t>
            </a:r>
            <a:endParaRPr lang="en-US" sz="2792" b="1" u="sng" dirty="0">
              <a:solidFill>
                <a:srgbClr val="FFC000"/>
              </a:soli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E402B6CA-FADB-5BDD-B89D-8412874A6B1B}"/>
              </a:ext>
            </a:extLst>
          </p:cNvPr>
          <p:cNvSpPr/>
          <p:nvPr/>
        </p:nvSpPr>
        <p:spPr>
          <a:xfrm>
            <a:off x="4850321" y="5397382"/>
            <a:ext cx="1858764"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Selenium WebDriver</a:t>
            </a:r>
            <a:endParaRPr lang="en-US" sz="1600"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503CCD64-DF85-8729-E1B9-E4594713C28F}"/>
              </a:ext>
            </a:extLst>
          </p:cNvPr>
          <p:cNvSpPr/>
          <p:nvPr/>
        </p:nvSpPr>
        <p:spPr>
          <a:xfrm>
            <a:off x="4865841" y="5783122"/>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browser automation in testing</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registration functionality.</a:t>
            </a:r>
            <a:endParaRPr lang="en-US" sz="1600"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EC5236A5-73B7-AE4E-ABFE-C7AED64D1C4E}"/>
              </a:ext>
            </a:extLst>
          </p:cNvPr>
          <p:cNvSpPr/>
          <p:nvPr/>
        </p:nvSpPr>
        <p:spPr>
          <a:xfrm>
            <a:off x="658425" y="5437643"/>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Java programming language</a:t>
            </a:r>
            <a:endParaRPr lang="en-US" sz="1375"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7E3EEF72-98AB-B2DD-9894-AD403F4D9888}"/>
              </a:ext>
            </a:extLst>
          </p:cNvPr>
          <p:cNvSpPr/>
          <p:nvPr/>
        </p:nvSpPr>
        <p:spPr>
          <a:xfrm>
            <a:off x="658425" y="5792523"/>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Programming language used for </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scripting the automation tests.</a:t>
            </a:r>
            <a:endParaRPr lang="en-US" sz="1600" dirty="0">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CD669F5C-AA80-9EEA-B5BB-72A5EC780CFC}"/>
              </a:ext>
            </a:extLst>
          </p:cNvPr>
          <p:cNvSpPr/>
          <p:nvPr/>
        </p:nvSpPr>
        <p:spPr>
          <a:xfrm>
            <a:off x="4907116" y="1571042"/>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Google Chrome</a:t>
            </a:r>
            <a:endParaRPr lang="en-US" sz="1600" dirty="0">
              <a:latin typeface="Times New Roman" panose="02020603050405020304" pitchFamily="18" charset="0"/>
              <a:cs typeface="Times New Roman" panose="02020603050405020304" pitchFamily="18" charset="0"/>
            </a:endParaRPr>
          </a:p>
        </p:txBody>
      </p:sp>
      <p:sp>
        <p:nvSpPr>
          <p:cNvPr id="12" name="Text 6">
            <a:extLst>
              <a:ext uri="{FF2B5EF4-FFF2-40B4-BE49-F238E27FC236}">
                <a16:creationId xmlns:a16="http://schemas.microsoft.com/office/drawing/2014/main" id="{7089F104-09B2-1864-6EAA-9E262C7F3F1F}"/>
              </a:ext>
            </a:extLst>
          </p:cNvPr>
          <p:cNvSpPr/>
          <p:nvPr/>
        </p:nvSpPr>
        <p:spPr>
          <a:xfrm>
            <a:off x="4907116" y="1937717"/>
            <a:ext cx="3399182" cy="334376"/>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Primary browser for executing </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automation tests.</a:t>
            </a:r>
            <a:endParaRPr lang="en-US" sz="1600" dirty="0">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C9296721-1E4D-F5AB-573D-58DE97A17755}"/>
              </a:ext>
            </a:extLst>
          </p:cNvPr>
          <p:cNvSpPr/>
          <p:nvPr/>
        </p:nvSpPr>
        <p:spPr>
          <a:xfrm>
            <a:off x="4914277" y="345035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FRD Documentation</a:t>
            </a:r>
            <a:endParaRPr lang="en-US" sz="1600"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838E5651-F44A-E41F-0CDA-EC5D13BC1BEE}"/>
              </a:ext>
            </a:extLst>
          </p:cNvPr>
          <p:cNvSpPr/>
          <p:nvPr/>
        </p:nvSpPr>
        <p:spPr>
          <a:xfrm>
            <a:off x="4865841" y="3855668"/>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Word or Markdown for documenting</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test cases and results.</a:t>
            </a:r>
            <a:endParaRPr lang="en-US" sz="16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318F401E-1694-2FA4-5071-3579BD3A7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605" y="4539555"/>
            <a:ext cx="675860" cy="664692"/>
          </a:xfrm>
          <a:prstGeom prst="rect">
            <a:avLst/>
          </a:prstGeom>
        </p:spPr>
      </p:pic>
      <p:pic>
        <p:nvPicPr>
          <p:cNvPr id="19" name="Picture 18">
            <a:extLst>
              <a:ext uri="{FF2B5EF4-FFF2-40B4-BE49-F238E27FC236}">
                <a16:creationId xmlns:a16="http://schemas.microsoft.com/office/drawing/2014/main" id="{0B042F47-71FC-1FA8-5CBD-EB7B8F948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388" y="4539555"/>
            <a:ext cx="704457" cy="713183"/>
          </a:xfrm>
          <a:prstGeom prst="rect">
            <a:avLst/>
          </a:prstGeom>
        </p:spPr>
      </p:pic>
      <p:pic>
        <p:nvPicPr>
          <p:cNvPr id="16" name="Picture 15">
            <a:extLst>
              <a:ext uri="{FF2B5EF4-FFF2-40B4-BE49-F238E27FC236}">
                <a16:creationId xmlns:a16="http://schemas.microsoft.com/office/drawing/2014/main" id="{91A47DA5-5FC0-9425-7053-12AB9FC0AC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0981" y="718542"/>
            <a:ext cx="2683940" cy="763432"/>
          </a:xfrm>
          <a:prstGeom prst="rect">
            <a:avLst/>
          </a:prstGeom>
        </p:spPr>
      </p:pic>
      <p:pic>
        <p:nvPicPr>
          <p:cNvPr id="18" name="Picture 17">
            <a:extLst>
              <a:ext uri="{FF2B5EF4-FFF2-40B4-BE49-F238E27FC236}">
                <a16:creationId xmlns:a16="http://schemas.microsoft.com/office/drawing/2014/main" id="{3736B0A2-93FB-5656-8630-90E4049821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0350" y="2450293"/>
            <a:ext cx="978707" cy="978707"/>
          </a:xfrm>
          <a:prstGeom prst="rect">
            <a:avLst/>
          </a:prstGeom>
        </p:spPr>
      </p:pic>
      <p:pic>
        <p:nvPicPr>
          <p:cNvPr id="4" name="Picture 3">
            <a:extLst>
              <a:ext uri="{FF2B5EF4-FFF2-40B4-BE49-F238E27FC236}">
                <a16:creationId xmlns:a16="http://schemas.microsoft.com/office/drawing/2014/main" id="{E738CEE9-5FB9-0808-3D31-042C9BCCE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395" y="811979"/>
            <a:ext cx="679754" cy="679753"/>
          </a:xfrm>
          <a:prstGeom prst="rect">
            <a:avLst/>
          </a:prstGeom>
        </p:spPr>
      </p:pic>
      <p:sp>
        <p:nvSpPr>
          <p:cNvPr id="10" name="TextBox 9">
            <a:extLst>
              <a:ext uri="{FF2B5EF4-FFF2-40B4-BE49-F238E27FC236}">
                <a16:creationId xmlns:a16="http://schemas.microsoft.com/office/drawing/2014/main" id="{D78E87B6-D801-F06D-34B5-6559A5BE7385}"/>
              </a:ext>
            </a:extLst>
          </p:cNvPr>
          <p:cNvSpPr txBox="1"/>
          <p:nvPr/>
        </p:nvSpPr>
        <p:spPr>
          <a:xfrm>
            <a:off x="498178" y="1525199"/>
            <a:ext cx="3150407" cy="323165"/>
          </a:xfrm>
          <a:prstGeom prst="rect">
            <a:avLst/>
          </a:prstGeom>
          <a:noFill/>
        </p:spPr>
        <p:txBody>
          <a:bodyPr wrap="square">
            <a:spAutoFit/>
          </a:bodyPr>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Jira Test management tool</a:t>
            </a:r>
            <a:endParaRPr lang="en-US"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11AFD40-5346-CCF2-63F7-23EA5DF226DE}"/>
              </a:ext>
            </a:extLst>
          </p:cNvPr>
          <p:cNvSpPr txBox="1"/>
          <p:nvPr/>
        </p:nvSpPr>
        <p:spPr>
          <a:xfrm>
            <a:off x="498178" y="1943635"/>
            <a:ext cx="4490293" cy="323165"/>
          </a:xfrm>
          <a:prstGeom prst="rect">
            <a:avLst/>
          </a:prstGeom>
          <a:noFill/>
        </p:spPr>
        <p:txBody>
          <a:bodyPr wrap="square">
            <a:spAutoFit/>
          </a:bodyPr>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Managing the Project status report.</a:t>
            </a:r>
            <a:endParaRPr lang="en-US" sz="16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F3F2F8F3-C4F5-C909-DD40-2312E99DBE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594" y="2696719"/>
            <a:ext cx="1876451" cy="484750"/>
          </a:xfrm>
          <a:prstGeom prst="rect">
            <a:avLst/>
          </a:prstGeom>
        </p:spPr>
      </p:pic>
      <p:sp>
        <p:nvSpPr>
          <p:cNvPr id="27" name="Text 4">
            <a:extLst>
              <a:ext uri="{FF2B5EF4-FFF2-40B4-BE49-F238E27FC236}">
                <a16:creationId xmlns:a16="http://schemas.microsoft.com/office/drawing/2014/main" id="{3F9588AC-9FCC-BFED-312A-7302530DE208}"/>
              </a:ext>
            </a:extLst>
          </p:cNvPr>
          <p:cNvSpPr/>
          <p:nvPr/>
        </p:nvSpPr>
        <p:spPr>
          <a:xfrm>
            <a:off x="666388" y="3915920"/>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Writing the Java Codes.</a:t>
            </a:r>
            <a:endParaRPr lang="en-US" sz="1600" dirty="0">
              <a:latin typeface="Times New Roman" panose="02020603050405020304" pitchFamily="18" charset="0"/>
              <a:cs typeface="Times New Roman" panose="02020603050405020304" pitchFamily="18" charset="0"/>
            </a:endParaRPr>
          </a:p>
        </p:txBody>
      </p:sp>
      <p:sp>
        <p:nvSpPr>
          <p:cNvPr id="28" name="Text 3">
            <a:extLst>
              <a:ext uri="{FF2B5EF4-FFF2-40B4-BE49-F238E27FC236}">
                <a16:creationId xmlns:a16="http://schemas.microsoft.com/office/drawing/2014/main" id="{AFF0F2BD-E719-DD7C-E508-FB7B11CAF739}"/>
              </a:ext>
            </a:extLst>
          </p:cNvPr>
          <p:cNvSpPr/>
          <p:nvPr/>
        </p:nvSpPr>
        <p:spPr>
          <a:xfrm>
            <a:off x="658424" y="344400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Eclipse IDE</a:t>
            </a:r>
            <a:endParaRPr lang="en-US" sz="137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2845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B5949D0-36F8-4CE9-FCDF-95425DE891C8}"/>
              </a:ext>
            </a:extLst>
          </p:cNvPr>
          <p:cNvPicPr>
            <a:picLocks noChangeAspect="1"/>
          </p:cNvPicPr>
          <p:nvPr/>
        </p:nvPicPr>
        <p:blipFill>
          <a:blip r:embed="rId2"/>
          <a:stretch>
            <a:fillRect/>
          </a:stretch>
        </p:blipFill>
        <p:spPr>
          <a:xfrm>
            <a:off x="0" y="0"/>
            <a:ext cx="4572000" cy="6860183"/>
          </a:xfrm>
          <a:prstGeom prst="rect">
            <a:avLst/>
          </a:prstGeom>
        </p:spPr>
      </p:pic>
      <p:sp>
        <p:nvSpPr>
          <p:cNvPr id="4" name="Text 0">
            <a:extLst>
              <a:ext uri="{FF2B5EF4-FFF2-40B4-BE49-F238E27FC236}">
                <a16:creationId xmlns:a16="http://schemas.microsoft.com/office/drawing/2014/main" id="{398710C4-2398-BACB-A3DE-09DD43C740C0}"/>
              </a:ext>
            </a:extLst>
          </p:cNvPr>
          <p:cNvSpPr/>
          <p:nvPr/>
        </p:nvSpPr>
        <p:spPr>
          <a:xfrm>
            <a:off x="5083869" y="402233"/>
            <a:ext cx="5614888" cy="344091"/>
          </a:xfrm>
          <a:prstGeom prst="rect">
            <a:avLst/>
          </a:prstGeom>
          <a:noFill/>
          <a:ln/>
        </p:spPr>
        <p:txBody>
          <a:bodyPr wrap="none" lIns="0" tIns="0" rIns="0" bIns="0" rtlCol="0" anchor="t"/>
          <a:lstStyle/>
          <a:p>
            <a:pPr>
              <a:lnSpc>
                <a:spcPts val="2708"/>
              </a:lnSpc>
            </a:pPr>
            <a:r>
              <a:rPr lang="en-US" sz="3200" b="1" u="sng" kern="0" spc="-43" dirty="0">
                <a:solidFill>
                  <a:srgbClr val="FFC000"/>
                </a:solidFill>
                <a:latin typeface="Times New Roman" panose="02020603050405020304" pitchFamily="18" charset="0"/>
                <a:ea typeface="Source Serif Pro Semi Bold" pitchFamily="34" charset="-122"/>
                <a:cs typeface="Times New Roman" panose="02020603050405020304" pitchFamily="18" charset="0"/>
              </a:rPr>
              <a:t>Project Deliverables</a:t>
            </a:r>
            <a:endParaRPr lang="en-US" sz="3200" b="1" u="sng" dirty="0">
              <a:solidFill>
                <a:srgbClr val="FFC000"/>
              </a:soli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0373490B-AF69-A94B-C6BC-589CBD87D18D}"/>
              </a:ext>
            </a:extLst>
          </p:cNvPr>
          <p:cNvSpPr/>
          <p:nvPr/>
        </p:nvSpPr>
        <p:spPr>
          <a:xfrm>
            <a:off x="5083870" y="910829"/>
            <a:ext cx="6596261" cy="701873"/>
          </a:xfrm>
          <a:prstGeom prst="rect">
            <a:avLst/>
          </a:prstGeom>
          <a:noFill/>
          <a:ln/>
        </p:spPr>
        <p:txBody>
          <a:bodyPr wrap="square" lIns="0" tIns="0" rIns="0" bIns="0" rtlCol="0" anchor="t"/>
          <a:lstStyle/>
          <a:p>
            <a:pPr algn="just">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For the Rediff registration page, we will create another Selenium script to automate the testing process. This script will handle various form inputs and perform actions such as maximizing the browser window and retrieving page information.</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6" name="Image 1" descr="preencoded.png">
            <a:extLst>
              <a:ext uri="{FF2B5EF4-FFF2-40B4-BE49-F238E27FC236}">
                <a16:creationId xmlns:a16="http://schemas.microsoft.com/office/drawing/2014/main" id="{8EACF8C7-0BE1-6EED-4426-627E2B9AC3F9}"/>
              </a:ext>
            </a:extLst>
          </p:cNvPr>
          <p:cNvPicPr>
            <a:picLocks noChangeAspect="1"/>
          </p:cNvPicPr>
          <p:nvPr/>
        </p:nvPicPr>
        <p:blipFill>
          <a:blip r:embed="rId3"/>
          <a:stretch>
            <a:fillRect/>
          </a:stretch>
        </p:blipFill>
        <p:spPr>
          <a:xfrm>
            <a:off x="5083869" y="1777207"/>
            <a:ext cx="731342" cy="1170186"/>
          </a:xfrm>
          <a:prstGeom prst="rect">
            <a:avLst/>
          </a:prstGeom>
        </p:spPr>
      </p:pic>
      <p:sp>
        <p:nvSpPr>
          <p:cNvPr id="7" name="Text 2">
            <a:extLst>
              <a:ext uri="{FF2B5EF4-FFF2-40B4-BE49-F238E27FC236}">
                <a16:creationId xmlns:a16="http://schemas.microsoft.com/office/drawing/2014/main" id="{D0FA303F-EC77-5BF0-1F08-21046E9D4363}"/>
              </a:ext>
            </a:extLst>
          </p:cNvPr>
          <p:cNvSpPr/>
          <p:nvPr/>
        </p:nvSpPr>
        <p:spPr>
          <a:xfrm>
            <a:off x="6034583" y="1923455"/>
            <a:ext cx="1720850" cy="215007"/>
          </a:xfrm>
          <a:prstGeom prst="rect">
            <a:avLst/>
          </a:prstGeom>
          <a:noFill/>
          <a:ln/>
        </p:spPr>
        <p:txBody>
          <a:bodyPr wrap="none" lIns="0" tIns="0" rIns="0" bIns="0" rtlCol="0" anchor="t"/>
          <a:lstStyle/>
          <a:p>
            <a:pPr>
              <a:lnSpc>
                <a:spcPts val="1667"/>
              </a:lnSpc>
            </a:pPr>
            <a:r>
              <a:rPr lang="en-US" sz="1600" kern="0" spc="-27" dirty="0">
                <a:solidFill>
                  <a:schemeClr val="bg1"/>
                </a:solidFill>
                <a:latin typeface="Times New Roman" panose="02020603050405020304" pitchFamily="18" charset="0"/>
                <a:ea typeface="Source Serif Pro Semi Bold" pitchFamily="34" charset="-122"/>
                <a:cs typeface="Times New Roman" panose="02020603050405020304" pitchFamily="18" charset="0"/>
              </a:rPr>
              <a:t>Launch and Maximize</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05554ADF-5A57-B3DD-EC65-E54CECBFE894}"/>
              </a:ext>
            </a:extLst>
          </p:cNvPr>
          <p:cNvSpPr/>
          <p:nvPr/>
        </p:nvSpPr>
        <p:spPr>
          <a:xfrm>
            <a:off x="6034583" y="2226171"/>
            <a:ext cx="5645547" cy="233958"/>
          </a:xfrm>
          <a:prstGeom prst="rect">
            <a:avLst/>
          </a:prstGeom>
          <a:noFill/>
          <a:ln/>
        </p:spPr>
        <p:txBody>
          <a:bodyPr wrap="none" lIns="0" tIns="0" rIns="0" bIns="0" rtlCol="0" anchor="t"/>
          <a:lstStyle/>
          <a:p>
            <a:pPr>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Open the Rediff registration page and maximize the browser window</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9" name="Image 2" descr="preencoded.png">
            <a:extLst>
              <a:ext uri="{FF2B5EF4-FFF2-40B4-BE49-F238E27FC236}">
                <a16:creationId xmlns:a16="http://schemas.microsoft.com/office/drawing/2014/main" id="{BA912EFF-AC44-C0D1-54C4-BF59CB563890}"/>
              </a:ext>
            </a:extLst>
          </p:cNvPr>
          <p:cNvPicPr>
            <a:picLocks noChangeAspect="1"/>
          </p:cNvPicPr>
          <p:nvPr/>
        </p:nvPicPr>
        <p:blipFill>
          <a:blip r:embed="rId4"/>
          <a:stretch>
            <a:fillRect/>
          </a:stretch>
        </p:blipFill>
        <p:spPr>
          <a:xfrm>
            <a:off x="5083869" y="2947393"/>
            <a:ext cx="731342" cy="1170186"/>
          </a:xfrm>
          <a:prstGeom prst="rect">
            <a:avLst/>
          </a:prstGeom>
        </p:spPr>
      </p:pic>
      <p:sp>
        <p:nvSpPr>
          <p:cNvPr id="10" name="Text 4">
            <a:extLst>
              <a:ext uri="{FF2B5EF4-FFF2-40B4-BE49-F238E27FC236}">
                <a16:creationId xmlns:a16="http://schemas.microsoft.com/office/drawing/2014/main" id="{97D87D94-3D0F-0BC3-8216-4D350BD938AE}"/>
              </a:ext>
            </a:extLst>
          </p:cNvPr>
          <p:cNvSpPr/>
          <p:nvPr/>
        </p:nvSpPr>
        <p:spPr>
          <a:xfrm>
            <a:off x="6034583" y="3093641"/>
            <a:ext cx="1720850" cy="215007"/>
          </a:xfrm>
          <a:prstGeom prst="rect">
            <a:avLst/>
          </a:prstGeom>
          <a:noFill/>
          <a:ln/>
        </p:spPr>
        <p:txBody>
          <a:bodyPr wrap="none" lIns="0" tIns="0" rIns="0" bIns="0" rtlCol="0" anchor="t"/>
          <a:lstStyle/>
          <a:p>
            <a:pPr>
              <a:lnSpc>
                <a:spcPts val="1667"/>
              </a:lnSpc>
            </a:pPr>
            <a:r>
              <a:rPr lang="en-US" sz="1600" kern="0" spc="-27" dirty="0">
                <a:solidFill>
                  <a:schemeClr val="bg1"/>
                </a:solidFill>
                <a:latin typeface="Times New Roman" panose="02020603050405020304" pitchFamily="18" charset="0"/>
                <a:ea typeface="Source Serif Pro Semi Bold" pitchFamily="34" charset="-122"/>
                <a:cs typeface="Times New Roman" panose="02020603050405020304" pitchFamily="18" charset="0"/>
              </a:rPr>
              <a:t>Page Information</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DCEB9B87-9B2D-08DE-AFD9-FA0E5158B228}"/>
              </a:ext>
            </a:extLst>
          </p:cNvPr>
          <p:cNvSpPr/>
          <p:nvPr/>
        </p:nvSpPr>
        <p:spPr>
          <a:xfrm>
            <a:off x="6034583" y="3396357"/>
            <a:ext cx="5645547" cy="233958"/>
          </a:xfrm>
          <a:prstGeom prst="rect">
            <a:avLst/>
          </a:prstGeom>
          <a:noFill/>
          <a:ln/>
        </p:spPr>
        <p:txBody>
          <a:bodyPr wrap="none" lIns="0" tIns="0" rIns="0" bIns="0" rtlCol="0" anchor="t"/>
          <a:lstStyle/>
          <a:p>
            <a:pPr>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Retrieve and print the page title</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2" name="Image 3" descr="preencoded.png">
            <a:extLst>
              <a:ext uri="{FF2B5EF4-FFF2-40B4-BE49-F238E27FC236}">
                <a16:creationId xmlns:a16="http://schemas.microsoft.com/office/drawing/2014/main" id="{6EB725A1-E3C5-2E6C-570C-A92EDF74F715}"/>
              </a:ext>
            </a:extLst>
          </p:cNvPr>
          <p:cNvPicPr>
            <a:picLocks noChangeAspect="1"/>
          </p:cNvPicPr>
          <p:nvPr/>
        </p:nvPicPr>
        <p:blipFill>
          <a:blip r:embed="rId5"/>
          <a:stretch>
            <a:fillRect/>
          </a:stretch>
        </p:blipFill>
        <p:spPr>
          <a:xfrm>
            <a:off x="5083869" y="4117579"/>
            <a:ext cx="731342" cy="1170186"/>
          </a:xfrm>
          <a:prstGeom prst="rect">
            <a:avLst/>
          </a:prstGeom>
        </p:spPr>
      </p:pic>
      <p:sp>
        <p:nvSpPr>
          <p:cNvPr id="13" name="Text 6">
            <a:extLst>
              <a:ext uri="{FF2B5EF4-FFF2-40B4-BE49-F238E27FC236}">
                <a16:creationId xmlns:a16="http://schemas.microsoft.com/office/drawing/2014/main" id="{1F7D46D7-4A4B-65C1-6D2C-FCFF05D77F3C}"/>
              </a:ext>
            </a:extLst>
          </p:cNvPr>
          <p:cNvSpPr/>
          <p:nvPr/>
        </p:nvSpPr>
        <p:spPr>
          <a:xfrm>
            <a:off x="6034583" y="4263827"/>
            <a:ext cx="1720850" cy="215007"/>
          </a:xfrm>
          <a:prstGeom prst="rect">
            <a:avLst/>
          </a:prstGeom>
          <a:noFill/>
          <a:ln/>
        </p:spPr>
        <p:txBody>
          <a:bodyPr wrap="none" lIns="0" tIns="0" rIns="0" bIns="0" rtlCol="0" anchor="t"/>
          <a:lstStyle/>
          <a:p>
            <a:pPr>
              <a:lnSpc>
                <a:spcPts val="1667"/>
              </a:lnSpc>
            </a:pPr>
            <a:r>
              <a:rPr lang="en-US" sz="1600" kern="0" spc="-27" dirty="0">
                <a:solidFill>
                  <a:schemeClr val="bg1"/>
                </a:solidFill>
                <a:latin typeface="Times New Roman" panose="02020603050405020304" pitchFamily="18" charset="0"/>
                <a:ea typeface="Source Serif Pro Semi Bold" pitchFamily="34" charset="-122"/>
                <a:cs typeface="Times New Roman" panose="02020603050405020304" pitchFamily="18" charset="0"/>
              </a:rPr>
              <a:t>Form Interaction</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54C70555-4B86-F4A5-FA5D-37D78A6D0FE0}"/>
              </a:ext>
            </a:extLst>
          </p:cNvPr>
          <p:cNvSpPr/>
          <p:nvPr/>
        </p:nvSpPr>
        <p:spPr>
          <a:xfrm>
            <a:off x="6034583" y="4566544"/>
            <a:ext cx="5645547" cy="233958"/>
          </a:xfrm>
          <a:prstGeom prst="rect">
            <a:avLst/>
          </a:prstGeom>
          <a:noFill/>
          <a:ln/>
        </p:spPr>
        <p:txBody>
          <a:bodyPr wrap="none" lIns="0" tIns="0" rIns="0" bIns="0" rtlCol="0" anchor="t"/>
          <a:lstStyle/>
          <a:p>
            <a:pPr>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Enter and verify various form fields such as name, email, and password</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5" name="Image 4" descr="preencoded.png">
            <a:extLst>
              <a:ext uri="{FF2B5EF4-FFF2-40B4-BE49-F238E27FC236}">
                <a16:creationId xmlns:a16="http://schemas.microsoft.com/office/drawing/2014/main" id="{DDA8117B-BD97-33C0-08A1-439CFCB65088}"/>
              </a:ext>
            </a:extLst>
          </p:cNvPr>
          <p:cNvPicPr>
            <a:picLocks noChangeAspect="1"/>
          </p:cNvPicPr>
          <p:nvPr/>
        </p:nvPicPr>
        <p:blipFill>
          <a:blip r:embed="rId6"/>
          <a:stretch>
            <a:fillRect/>
          </a:stretch>
        </p:blipFill>
        <p:spPr>
          <a:xfrm>
            <a:off x="5083869" y="5287765"/>
            <a:ext cx="731342" cy="1170186"/>
          </a:xfrm>
          <a:prstGeom prst="rect">
            <a:avLst/>
          </a:prstGeom>
        </p:spPr>
      </p:pic>
      <p:sp>
        <p:nvSpPr>
          <p:cNvPr id="16" name="Text 8">
            <a:extLst>
              <a:ext uri="{FF2B5EF4-FFF2-40B4-BE49-F238E27FC236}">
                <a16:creationId xmlns:a16="http://schemas.microsoft.com/office/drawing/2014/main" id="{F948B876-5801-65F1-2CD7-F402D00C1CBF}"/>
              </a:ext>
            </a:extLst>
          </p:cNvPr>
          <p:cNvSpPr/>
          <p:nvPr/>
        </p:nvSpPr>
        <p:spPr>
          <a:xfrm>
            <a:off x="6034583" y="5434012"/>
            <a:ext cx="1720850" cy="215007"/>
          </a:xfrm>
          <a:prstGeom prst="rect">
            <a:avLst/>
          </a:prstGeom>
          <a:noFill/>
          <a:ln/>
        </p:spPr>
        <p:txBody>
          <a:bodyPr wrap="none" lIns="0" tIns="0" rIns="0" bIns="0" rtlCol="0" anchor="t"/>
          <a:lstStyle/>
          <a:p>
            <a:pPr>
              <a:lnSpc>
                <a:spcPts val="1667"/>
              </a:lnSpc>
            </a:pPr>
            <a:r>
              <a:rPr lang="en-US" sz="1600" kern="0" spc="-27" dirty="0">
                <a:solidFill>
                  <a:schemeClr val="bg1"/>
                </a:solidFill>
                <a:latin typeface="Times New Roman" panose="02020603050405020304" pitchFamily="18" charset="0"/>
                <a:ea typeface="Source Serif Pro Semi Bold" pitchFamily="34" charset="-122"/>
                <a:cs typeface="Times New Roman" panose="02020603050405020304" pitchFamily="18" charset="0"/>
              </a:rPr>
              <a:t>Data Retrieval</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7" name="Text 9">
            <a:extLst>
              <a:ext uri="{FF2B5EF4-FFF2-40B4-BE49-F238E27FC236}">
                <a16:creationId xmlns:a16="http://schemas.microsoft.com/office/drawing/2014/main" id="{A32DC1DE-67C8-EE34-3095-C33F213A77A4}"/>
              </a:ext>
            </a:extLst>
          </p:cNvPr>
          <p:cNvSpPr/>
          <p:nvPr/>
        </p:nvSpPr>
        <p:spPr>
          <a:xfrm>
            <a:off x="6034583" y="5736729"/>
            <a:ext cx="5645547" cy="233958"/>
          </a:xfrm>
          <a:prstGeom prst="rect">
            <a:avLst/>
          </a:prstGeom>
          <a:noFill/>
          <a:ln/>
        </p:spPr>
        <p:txBody>
          <a:bodyPr wrap="none" lIns="0" tIns="0" rIns="0" bIns="0" rtlCol="0" anchor="t"/>
          <a:lstStyle/>
          <a:p>
            <a:pPr>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Get and print entered information like full name and phone number</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225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D23D7-9FF5-CBEB-F6CD-D4FA3E9082D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BC447FF-C89C-4CC7-EB05-59102474A466}"/>
              </a:ext>
            </a:extLst>
          </p:cNvPr>
          <p:cNvSpPr/>
          <p:nvPr/>
        </p:nvSpPr>
        <p:spPr>
          <a:xfrm>
            <a:off x="5145286" y="450751"/>
            <a:ext cx="5238948" cy="537468"/>
          </a:xfrm>
          <a:prstGeom prst="rect">
            <a:avLst/>
          </a:prstGeom>
          <a:noFill/>
          <a:ln/>
        </p:spPr>
        <p:txBody>
          <a:bodyPr wrap="none" lIns="0" tIns="0" rIns="0" bIns="0" rtlCol="0" anchor="t"/>
          <a:lstStyle/>
          <a:p>
            <a:pPr>
              <a:lnSpc>
                <a:spcPts val="4208"/>
              </a:lnSpc>
            </a:pPr>
            <a:r>
              <a:rPr lang="en-US" sz="3600" b="1" u="sng" kern="0" spc="-67" dirty="0">
                <a:solidFill>
                  <a:srgbClr val="FFC000"/>
                </a:solidFill>
                <a:latin typeface="Times New Roman" panose="02020603050405020304" pitchFamily="18" charset="0"/>
                <a:ea typeface="Petrona Bold" pitchFamily="34" charset="-122"/>
                <a:cs typeface="Times New Roman" panose="02020603050405020304" pitchFamily="18" charset="0"/>
              </a:rPr>
              <a:t>Test Closure Report – Rediff Mail</a:t>
            </a:r>
            <a:endParaRPr lang="en-US" sz="3600" u="sng" dirty="0">
              <a:solidFill>
                <a:srgbClr val="FFC000"/>
              </a:solidFill>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000D43EE-1869-92B0-D651-E9B76BB55797}"/>
              </a:ext>
            </a:extLst>
          </p:cNvPr>
          <p:cNvSpPr/>
          <p:nvPr/>
        </p:nvSpPr>
        <p:spPr>
          <a:xfrm>
            <a:off x="5145286" y="1233884"/>
            <a:ext cx="6473428" cy="3678833"/>
          </a:xfrm>
          <a:prstGeom prst="roundRect">
            <a:avLst>
              <a:gd name="adj" fmla="val 1870"/>
            </a:avLst>
          </a:prstGeom>
          <a:noFill/>
          <a:ln w="7620">
            <a:solidFill>
              <a:srgbClr val="FFFFFF">
                <a:alpha val="24000"/>
              </a:srgbClr>
            </a:solidFill>
            <a:prstDash val="solid"/>
          </a:ln>
        </p:spPr>
      </p:sp>
      <p:sp>
        <p:nvSpPr>
          <p:cNvPr id="5" name="Shape 2">
            <a:extLst>
              <a:ext uri="{FF2B5EF4-FFF2-40B4-BE49-F238E27FC236}">
                <a16:creationId xmlns:a16="http://schemas.microsoft.com/office/drawing/2014/main" id="{DF8F8E35-1F18-61AF-C7F8-E0A67DF65047}"/>
              </a:ext>
            </a:extLst>
          </p:cNvPr>
          <p:cNvSpPr/>
          <p:nvPr/>
        </p:nvSpPr>
        <p:spPr>
          <a:xfrm>
            <a:off x="5151636" y="1240234"/>
            <a:ext cx="6460033" cy="471190"/>
          </a:xfrm>
          <a:prstGeom prst="rect">
            <a:avLst/>
          </a:prstGeom>
          <a:solidFill>
            <a:srgbClr val="FFFFFF">
              <a:alpha val="4000"/>
            </a:srgbClr>
          </a:solidFill>
          <a:ln/>
        </p:spPr>
      </p:sp>
      <p:sp>
        <p:nvSpPr>
          <p:cNvPr id="6" name="Text 3">
            <a:extLst>
              <a:ext uri="{FF2B5EF4-FFF2-40B4-BE49-F238E27FC236}">
                <a16:creationId xmlns:a16="http://schemas.microsoft.com/office/drawing/2014/main" id="{2564A152-8D93-B5BB-EA83-B2018D33DAD0}"/>
              </a:ext>
            </a:extLst>
          </p:cNvPr>
          <p:cNvSpPr/>
          <p:nvPr/>
        </p:nvSpPr>
        <p:spPr>
          <a:xfrm>
            <a:off x="5316339"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Metric</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83E42ABC-8BE1-EF07-0D62-7D017C724EB3}"/>
              </a:ext>
            </a:extLst>
          </p:cNvPr>
          <p:cNvSpPr/>
          <p:nvPr/>
        </p:nvSpPr>
        <p:spPr>
          <a:xfrm>
            <a:off x="7303294" y="1344810"/>
            <a:ext cx="1819077"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Value</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CC65F209-02FE-02A6-21A1-44BF6812344F}"/>
              </a:ext>
            </a:extLst>
          </p:cNvPr>
          <p:cNvSpPr/>
          <p:nvPr/>
        </p:nvSpPr>
        <p:spPr>
          <a:xfrm>
            <a:off x="9449098" y="1337899"/>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Description</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D834F14D-568A-CF4C-7768-6B1DB2B9231D}"/>
              </a:ext>
            </a:extLst>
          </p:cNvPr>
          <p:cNvSpPr/>
          <p:nvPr/>
        </p:nvSpPr>
        <p:spPr>
          <a:xfrm>
            <a:off x="5151636" y="1711424"/>
            <a:ext cx="6460033" cy="995263"/>
          </a:xfrm>
          <a:prstGeom prst="rect">
            <a:avLst/>
          </a:prstGeom>
          <a:solidFill>
            <a:srgbClr val="000000">
              <a:alpha val="4000"/>
            </a:srgbClr>
          </a:solidFill>
          <a:ln/>
        </p:spPr>
      </p:sp>
      <p:sp>
        <p:nvSpPr>
          <p:cNvPr id="10" name="Text 7">
            <a:extLst>
              <a:ext uri="{FF2B5EF4-FFF2-40B4-BE49-F238E27FC236}">
                <a16:creationId xmlns:a16="http://schemas.microsoft.com/office/drawing/2014/main" id="{2A322FC0-3E57-528B-C1BC-54E1FC52DDFB}"/>
              </a:ext>
            </a:extLst>
          </p:cNvPr>
          <p:cNvSpPr/>
          <p:nvPr/>
        </p:nvSpPr>
        <p:spPr>
          <a:xfrm>
            <a:off x="5316339" y="181600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Total Test Cases</a:t>
            </a:r>
            <a:endParaRPr lang="en-US" sz="14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7F4F1D14-E939-D2BB-7370-1ECE9B241909}"/>
              </a:ext>
            </a:extLst>
          </p:cNvPr>
          <p:cNvSpPr/>
          <p:nvPr/>
        </p:nvSpPr>
        <p:spPr>
          <a:xfrm>
            <a:off x="7472561" y="1816001"/>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11</a:t>
            </a:r>
            <a:endParaRPr lang="en-US" sz="1250"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5C85B37A-9D5D-5389-A719-9EF8775CBE6F}"/>
              </a:ext>
            </a:extLst>
          </p:cNvPr>
          <p:cNvSpPr/>
          <p:nvPr/>
        </p:nvSpPr>
        <p:spPr>
          <a:xfrm>
            <a:off x="9449098" y="1816001"/>
            <a:ext cx="1998761" cy="786110"/>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Comprehensive coverage of Registration functionalities</a:t>
            </a:r>
            <a:endParaRPr lang="en-US" sz="140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48415AC6-716D-B062-3A73-F358766B73BC}"/>
              </a:ext>
            </a:extLst>
          </p:cNvPr>
          <p:cNvSpPr/>
          <p:nvPr/>
        </p:nvSpPr>
        <p:spPr>
          <a:xfrm>
            <a:off x="5151636" y="2706687"/>
            <a:ext cx="6460033" cy="733227"/>
          </a:xfrm>
          <a:prstGeom prst="rect">
            <a:avLst/>
          </a:prstGeom>
          <a:solidFill>
            <a:srgbClr val="FFFFFF">
              <a:alpha val="4000"/>
            </a:srgbClr>
          </a:solidFill>
          <a:ln/>
        </p:spPr>
      </p:sp>
      <p:sp>
        <p:nvSpPr>
          <p:cNvPr id="14" name="Text 11">
            <a:extLst>
              <a:ext uri="{FF2B5EF4-FFF2-40B4-BE49-F238E27FC236}">
                <a16:creationId xmlns:a16="http://schemas.microsoft.com/office/drawing/2014/main" id="{1C8A14A1-DC71-94C2-2DEA-C2EC2DA0F18C}"/>
              </a:ext>
            </a:extLst>
          </p:cNvPr>
          <p:cNvSpPr/>
          <p:nvPr/>
        </p:nvSpPr>
        <p:spPr>
          <a:xfrm>
            <a:off x="5316339" y="2811264"/>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ACE3D118-67E9-BA51-DFC0-9E3703343A4B}"/>
              </a:ext>
            </a:extLst>
          </p:cNvPr>
          <p:cNvSpPr/>
          <p:nvPr/>
        </p:nvSpPr>
        <p:spPr>
          <a:xfrm>
            <a:off x="7472561" y="2811264"/>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11</a:t>
            </a:r>
            <a:endParaRPr lang="en-US" sz="1250"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8C31760C-ECF3-81A9-5B38-3A74889D8FA2}"/>
              </a:ext>
            </a:extLst>
          </p:cNvPr>
          <p:cNvSpPr/>
          <p:nvPr/>
        </p:nvSpPr>
        <p:spPr>
          <a:xfrm>
            <a:off x="9449098" y="2811264"/>
            <a:ext cx="1998761"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All test cases executed successfully</a:t>
            </a:r>
            <a:endParaRPr lang="en-US" sz="14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CEB45A59-A95E-6B1B-32AE-7EA307D66F9F}"/>
              </a:ext>
            </a:extLst>
          </p:cNvPr>
          <p:cNvSpPr/>
          <p:nvPr/>
        </p:nvSpPr>
        <p:spPr>
          <a:xfrm>
            <a:off x="5151636" y="3439914"/>
            <a:ext cx="6460033" cy="733227"/>
          </a:xfrm>
          <a:prstGeom prst="rect">
            <a:avLst/>
          </a:prstGeom>
          <a:solidFill>
            <a:srgbClr val="000000">
              <a:alpha val="4000"/>
            </a:srgbClr>
          </a:solidFill>
          <a:ln/>
        </p:spPr>
      </p:sp>
      <p:sp>
        <p:nvSpPr>
          <p:cNvPr id="18" name="Text 15">
            <a:extLst>
              <a:ext uri="{FF2B5EF4-FFF2-40B4-BE49-F238E27FC236}">
                <a16:creationId xmlns:a16="http://schemas.microsoft.com/office/drawing/2014/main" id="{A94C8C11-5CA2-79A4-8A65-75AC1A829277}"/>
              </a:ext>
            </a:extLst>
          </p:cNvPr>
          <p:cNvSpPr/>
          <p:nvPr/>
        </p:nvSpPr>
        <p:spPr>
          <a:xfrm>
            <a:off x="5316339" y="354449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Failed</a:t>
            </a:r>
            <a:endParaRPr lang="en-US" sz="125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612F1E97-009C-D989-A752-0670272FFCBF}"/>
              </a:ext>
            </a:extLst>
          </p:cNvPr>
          <p:cNvSpPr/>
          <p:nvPr/>
        </p:nvSpPr>
        <p:spPr>
          <a:xfrm>
            <a:off x="7472561" y="3544491"/>
            <a:ext cx="1819077" cy="262037"/>
          </a:xfrm>
          <a:prstGeom prst="rect">
            <a:avLst/>
          </a:prstGeom>
          <a:noFill/>
          <a:ln/>
        </p:spPr>
        <p:txBody>
          <a:bodyPr wrap="none" lIns="0" tIns="0" rIns="0" bIns="0" rtlCol="0" anchor="t"/>
          <a:lstStyle/>
          <a:p>
            <a:pPr>
              <a:lnSpc>
                <a:spcPts val="2042"/>
              </a:lnSpc>
            </a:pPr>
            <a:r>
              <a:rPr lang="en-US" sz="125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0" name="Text 17">
            <a:extLst>
              <a:ext uri="{FF2B5EF4-FFF2-40B4-BE49-F238E27FC236}">
                <a16:creationId xmlns:a16="http://schemas.microsoft.com/office/drawing/2014/main" id="{5F4DBF3C-E574-398A-EC12-23ABC7284112}"/>
              </a:ext>
            </a:extLst>
          </p:cNvPr>
          <p:cNvSpPr/>
          <p:nvPr/>
        </p:nvSpPr>
        <p:spPr>
          <a:xfrm>
            <a:off x="9449098" y="3544491"/>
            <a:ext cx="1998761"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failures observed during testing</a:t>
            </a:r>
            <a:endParaRPr lang="en-US" sz="1400" dirty="0">
              <a:latin typeface="Times New Roman" panose="02020603050405020304" pitchFamily="18" charset="0"/>
              <a:cs typeface="Times New Roman" panose="02020603050405020304" pitchFamily="18" charset="0"/>
            </a:endParaRPr>
          </a:p>
        </p:txBody>
      </p:sp>
      <p:sp>
        <p:nvSpPr>
          <p:cNvPr id="21" name="Shape 18">
            <a:extLst>
              <a:ext uri="{FF2B5EF4-FFF2-40B4-BE49-F238E27FC236}">
                <a16:creationId xmlns:a16="http://schemas.microsoft.com/office/drawing/2014/main" id="{898EBD99-FC0D-2FF1-9330-D94A4C3F7165}"/>
              </a:ext>
            </a:extLst>
          </p:cNvPr>
          <p:cNvSpPr/>
          <p:nvPr/>
        </p:nvSpPr>
        <p:spPr>
          <a:xfrm>
            <a:off x="5151636" y="4173141"/>
            <a:ext cx="6460033" cy="733227"/>
          </a:xfrm>
          <a:prstGeom prst="rect">
            <a:avLst/>
          </a:prstGeom>
          <a:solidFill>
            <a:srgbClr val="FFFFFF">
              <a:alpha val="4000"/>
            </a:srgbClr>
          </a:solidFill>
          <a:ln/>
        </p:spPr>
        <p:txBody>
          <a:bodyPr/>
          <a:lstStyle/>
          <a:p>
            <a:endParaRPr lang="en-IN" dirty="0"/>
          </a:p>
        </p:txBody>
      </p:sp>
      <p:sp>
        <p:nvSpPr>
          <p:cNvPr id="22" name="Text 19">
            <a:extLst>
              <a:ext uri="{FF2B5EF4-FFF2-40B4-BE49-F238E27FC236}">
                <a16:creationId xmlns:a16="http://schemas.microsoft.com/office/drawing/2014/main" id="{7E907593-8813-AA75-B1B2-7C7A3AF56DB1}"/>
              </a:ext>
            </a:extLst>
          </p:cNvPr>
          <p:cNvSpPr/>
          <p:nvPr/>
        </p:nvSpPr>
        <p:spPr>
          <a:xfrm>
            <a:off x="5316339" y="4277717"/>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Defects (Unresolved)</a:t>
            </a:r>
            <a:endParaRPr lang="en-US" sz="1400"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CAA9B87C-8E0B-41C9-84B4-B2C90DF67749}"/>
              </a:ext>
            </a:extLst>
          </p:cNvPr>
          <p:cNvSpPr/>
          <p:nvPr/>
        </p:nvSpPr>
        <p:spPr>
          <a:xfrm>
            <a:off x="7472561" y="4277717"/>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4" name="Text 21">
            <a:extLst>
              <a:ext uri="{FF2B5EF4-FFF2-40B4-BE49-F238E27FC236}">
                <a16:creationId xmlns:a16="http://schemas.microsoft.com/office/drawing/2014/main" id="{8115E0B3-AEF4-ACD4-48E8-F373C2136CBA}"/>
              </a:ext>
            </a:extLst>
          </p:cNvPr>
          <p:cNvSpPr/>
          <p:nvPr/>
        </p:nvSpPr>
        <p:spPr>
          <a:xfrm>
            <a:off x="9449098" y="4277718"/>
            <a:ext cx="1998761"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open issues at test closure</a:t>
            </a:r>
            <a:endParaRPr lang="en-US" sz="1400" dirty="0">
              <a:latin typeface="Times New Roman" panose="02020603050405020304" pitchFamily="18" charset="0"/>
              <a:cs typeface="Times New Roman" panose="02020603050405020304" pitchFamily="18" charset="0"/>
            </a:endParaRPr>
          </a:p>
        </p:txBody>
      </p:sp>
      <p:sp>
        <p:nvSpPr>
          <p:cNvPr id="25" name="Text 22">
            <a:extLst>
              <a:ext uri="{FF2B5EF4-FFF2-40B4-BE49-F238E27FC236}">
                <a16:creationId xmlns:a16="http://schemas.microsoft.com/office/drawing/2014/main" id="{993F69CB-BBD8-EA47-DB8B-1E8E3C390B13}"/>
              </a:ext>
            </a:extLst>
          </p:cNvPr>
          <p:cNvSpPr/>
          <p:nvPr/>
        </p:nvSpPr>
        <p:spPr>
          <a:xfrm>
            <a:off x="5145286" y="5096967"/>
            <a:ext cx="6473428" cy="1582129"/>
          </a:xfrm>
          <a:prstGeom prst="rect">
            <a:avLst/>
          </a:prstGeom>
          <a:noFill/>
          <a:ln/>
        </p:spPr>
        <p:txBody>
          <a:bodyPr wrap="square" lIns="0" tIns="0" rIns="0" bIns="0" rtlCol="0" anchor="t"/>
          <a:lstStyle/>
          <a:p>
            <a:pPr marL="285750" indent="-285750" algn="just">
              <a:lnSpc>
                <a:spcPct val="107000"/>
              </a:lnSpc>
              <a:spcAft>
                <a:spcPts val="800"/>
              </a:spcAft>
              <a:buFont typeface="Arial" panose="020B0604020202020204" pitchFamily="34" charset="0"/>
              <a:buChar char="•"/>
            </a:pPr>
            <a:r>
              <a:rPr lang="en-IN" sz="1600" kern="100" dirty="0">
                <a:solidFill>
                  <a:schemeClr val="bg2"/>
                </a:solidFill>
                <a:effectLst/>
                <a:latin typeface="Times New Roman" panose="02020603050405020304" pitchFamily="18" charset="0"/>
                <a:ea typeface="Calibri" panose="020F0502020204030204" pitchFamily="34" charset="0"/>
                <a:cs typeface="Kalinga" panose="020B0502040204020203" pitchFamily="34" charset="0"/>
              </a:rPr>
              <a:t>All registration form functionalities and user interaction requirements are tested and covered by the automation script.</a:t>
            </a:r>
          </a:p>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 for Project Reference.</a:t>
            </a:r>
          </a:p>
          <a:p>
            <a:pPr marL="285750" indent="-285750">
              <a:lnSpc>
                <a:spcPts val="2042"/>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nSpc>
                <a:spcPts val="2042"/>
              </a:lnSpc>
            </a:pPr>
            <a:endParaRPr lang="en-US" sz="14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7FBC08D9-00D2-A392-7DF2-C5F6B2E31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0" y="450751"/>
            <a:ext cx="4894786" cy="6228345"/>
          </a:xfrm>
          <a:prstGeom prst="rect">
            <a:avLst/>
          </a:prstGeom>
        </p:spPr>
      </p:pic>
    </p:spTree>
    <p:extLst>
      <p:ext uri="{BB962C8B-B14F-4D97-AF65-F5344CB8AC3E}">
        <p14:creationId xmlns:p14="http://schemas.microsoft.com/office/powerpoint/2010/main" val="3955896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92031" y="1849239"/>
            <a:ext cx="6475899" cy="1863328"/>
          </a:xfrm>
          <a:prstGeom prst="rect">
            <a:avLst/>
          </a:prstGeom>
          <a:noFill/>
          <a:ln/>
        </p:spPr>
        <p:txBody>
          <a:bodyPr wrap="square" lIns="0" tIns="0" rIns="0" bIns="0" rtlCol="0" anchor="t"/>
          <a:lstStyle/>
          <a:p>
            <a:pPr>
              <a:lnSpc>
                <a:spcPts val="7333"/>
              </a:lnSpc>
            </a:pPr>
            <a:r>
              <a:rPr lang="en-US" sz="4800" b="1" kern="0" spc="-117" dirty="0">
                <a:solidFill>
                  <a:srgbClr val="EA1165"/>
                </a:solidFill>
                <a:latin typeface="Times New Roman" panose="02020603050405020304" pitchFamily="18" charset="0"/>
                <a:ea typeface="Petrona Bold" pitchFamily="34" charset="-122"/>
                <a:cs typeface="Times New Roman" panose="02020603050405020304" pitchFamily="18" charset="0"/>
              </a:rPr>
              <a:t>Bonus: Testing Axis Bank Login Page</a:t>
            </a:r>
            <a:endParaRPr lang="en-US" sz="4800" dirty="0">
              <a:solidFill>
                <a:srgbClr val="EA1165"/>
              </a:solidFill>
              <a:latin typeface="Times New Roman" panose="02020603050405020304" pitchFamily="18" charset="0"/>
              <a:cs typeface="Times New Roman" panose="02020603050405020304" pitchFamily="18" charset="0"/>
            </a:endParaRPr>
          </a:p>
        </p:txBody>
      </p:sp>
      <p:sp>
        <p:nvSpPr>
          <p:cNvPr id="4" name="Text 1"/>
          <p:cNvSpPr/>
          <p:nvPr/>
        </p:nvSpPr>
        <p:spPr>
          <a:xfrm>
            <a:off x="5292031" y="4021138"/>
            <a:ext cx="6179939" cy="987623"/>
          </a:xfrm>
          <a:prstGeom prst="rect">
            <a:avLst/>
          </a:prstGeom>
          <a:noFill/>
          <a:ln/>
        </p:spPr>
        <p:txBody>
          <a:bodyPr wrap="square" lIns="0" tIns="0" rIns="0" bIns="0" rtlCol="0" anchor="t"/>
          <a:lstStyle/>
          <a:p>
            <a:pPr algn="just">
              <a:lnSpc>
                <a:spcPts val="2583"/>
              </a:lnSpc>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This project aims to validate the login functionality of Axis Bank's Internet Banking page. It focuses on testing the complete login process for security, user-friendliness, and efficiency.</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4358786-C93C-8467-427E-27EF64E7D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398" y="1729409"/>
            <a:ext cx="4745618" cy="33144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853F2-575F-1905-1825-B1F5F8B15F7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D0F879-87CB-8562-95FF-95C2A544227E}"/>
              </a:ext>
            </a:extLst>
          </p:cNvPr>
          <p:cNvSpPr/>
          <p:nvPr/>
        </p:nvSpPr>
        <p:spPr>
          <a:xfrm>
            <a:off x="661492" y="879039"/>
            <a:ext cx="4961831" cy="620217"/>
          </a:xfrm>
          <a:prstGeom prst="rect">
            <a:avLst/>
          </a:prstGeom>
          <a:noFill/>
          <a:ln/>
        </p:spPr>
        <p:txBody>
          <a:bodyPr wrap="none" lIns="0" tIns="0" rIns="0" bIns="0" rtlCol="0" anchor="t"/>
          <a:lstStyle/>
          <a:p>
            <a:pPr>
              <a:lnSpc>
                <a:spcPts val="4875"/>
              </a:lnSpc>
            </a:pPr>
            <a:r>
              <a:rPr lang="en-US" sz="3875" b="1" u="sng" kern="0" spc="-78" dirty="0">
                <a:solidFill>
                  <a:srgbClr val="EA1165"/>
                </a:solidFill>
                <a:latin typeface="Times New Roman" panose="02020603050405020304" pitchFamily="18" charset="0"/>
                <a:ea typeface="Petrona Bold" pitchFamily="34" charset="-122"/>
                <a:cs typeface="Times New Roman" panose="02020603050405020304" pitchFamily="18" charset="0"/>
              </a:rPr>
              <a:t>Tools and Resources</a:t>
            </a:r>
            <a:endParaRPr lang="en-US" sz="3875" u="sng" dirty="0">
              <a:solidFill>
                <a:srgbClr val="EA1165"/>
              </a:solidFill>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5859C0EF-F820-2AC6-9DDE-7D3FC2377E5E}"/>
              </a:ext>
            </a:extLst>
          </p:cNvPr>
          <p:cNvSpPr/>
          <p:nvPr/>
        </p:nvSpPr>
        <p:spPr>
          <a:xfrm>
            <a:off x="651553" y="3273971"/>
            <a:ext cx="2596257" cy="310058"/>
          </a:xfrm>
          <a:prstGeom prst="rect">
            <a:avLst/>
          </a:prstGeom>
          <a:noFill/>
          <a:ln/>
        </p:spPr>
        <p:txBody>
          <a:bodyPr wrap="none" lIns="0" tIns="0" rIns="0" bIns="0" rtlCol="0" anchor="t"/>
          <a:lstStyle/>
          <a:p>
            <a:pPr>
              <a:lnSpc>
                <a:spcPts val="2417"/>
              </a:lnSpc>
            </a:pPr>
            <a:r>
              <a:rPr lang="en-US" sz="2000" b="1" kern="0" spc="-39" dirty="0">
                <a:solidFill>
                  <a:srgbClr val="FFC000"/>
                </a:solidFill>
                <a:latin typeface="Times New Roman" panose="02020603050405020304" pitchFamily="18" charset="0"/>
                <a:ea typeface="Petrona Bold" pitchFamily="34" charset="-122"/>
                <a:cs typeface="Times New Roman" panose="02020603050405020304" pitchFamily="18" charset="0"/>
              </a:rPr>
              <a:t>Test Management - JIRA</a:t>
            </a:r>
            <a:endParaRPr lang="en-US" sz="2000" dirty="0">
              <a:solidFill>
                <a:srgbClr val="FFC000"/>
              </a:solidFill>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11752FC1-F85D-4CCB-0027-D7F2DACFA5AF}"/>
              </a:ext>
            </a:extLst>
          </p:cNvPr>
          <p:cNvSpPr/>
          <p:nvPr/>
        </p:nvSpPr>
        <p:spPr>
          <a:xfrm>
            <a:off x="661491" y="3774027"/>
            <a:ext cx="3487097" cy="2721769"/>
          </a:xfrm>
          <a:prstGeom prst="rect">
            <a:avLst/>
          </a:prstGeom>
          <a:noFill/>
          <a:ln/>
        </p:spPr>
        <p:txBody>
          <a:bodyPr wrap="square" lIns="0" tIns="0" rIns="0" bIns="0" rtlCol="0" anchor="t"/>
          <a:lstStyle/>
          <a:p>
            <a:pPr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JIRA serves as the central hub for test case management and bug tracking. Its robust features enable the team to create, assign, and monitor test cases efficiently. The platform's customizable workflows facilitate seamless communication between testers and developers, ensuring quick resolution of identified issues.</a:t>
            </a:r>
            <a:endParaRPr lang="en-US" sz="16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62025DCC-3EBD-9F75-ED99-2DDB11C16EA3}"/>
              </a:ext>
            </a:extLst>
          </p:cNvPr>
          <p:cNvSpPr/>
          <p:nvPr/>
        </p:nvSpPr>
        <p:spPr>
          <a:xfrm>
            <a:off x="4561151" y="3273971"/>
            <a:ext cx="2480866" cy="310058"/>
          </a:xfrm>
          <a:prstGeom prst="rect">
            <a:avLst/>
          </a:prstGeom>
          <a:noFill/>
          <a:ln/>
        </p:spPr>
        <p:txBody>
          <a:bodyPr wrap="none" lIns="0" tIns="0" rIns="0" bIns="0" rtlCol="0" anchor="t"/>
          <a:lstStyle/>
          <a:p>
            <a:pPr>
              <a:lnSpc>
                <a:spcPts val="2417"/>
              </a:lnSpc>
            </a:pPr>
            <a:r>
              <a:rPr lang="en-US" sz="2000" b="1" kern="0" spc="-39" dirty="0">
                <a:solidFill>
                  <a:srgbClr val="FFC000"/>
                </a:solidFill>
                <a:latin typeface="Times New Roman" panose="02020603050405020304" pitchFamily="18" charset="0"/>
                <a:ea typeface="Petrona Bold" pitchFamily="34" charset="-122"/>
                <a:cs typeface="Times New Roman" panose="02020603050405020304" pitchFamily="18" charset="0"/>
              </a:rPr>
              <a:t>Documentation – MS Word , Excel</a:t>
            </a:r>
            <a:endParaRPr lang="en-US" sz="2000" dirty="0">
              <a:solidFill>
                <a:srgbClr val="FFC000"/>
              </a:solidFill>
              <a:latin typeface="Times New Roman" panose="02020603050405020304" pitchFamily="18" charset="0"/>
              <a:cs typeface="Times New Roman" panose="02020603050405020304" pitchFamily="18" charset="0"/>
            </a:endParaRPr>
          </a:p>
        </p:txBody>
      </p:sp>
      <p:sp>
        <p:nvSpPr>
          <p:cNvPr id="6" name="Text 4">
            <a:extLst>
              <a:ext uri="{FF2B5EF4-FFF2-40B4-BE49-F238E27FC236}">
                <a16:creationId xmlns:a16="http://schemas.microsoft.com/office/drawing/2014/main" id="{577A44E7-8D04-6457-2827-FEE3611A3C40}"/>
              </a:ext>
            </a:extLst>
          </p:cNvPr>
          <p:cNvSpPr/>
          <p:nvPr/>
        </p:nvSpPr>
        <p:spPr>
          <a:xfrm>
            <a:off x="4571999" y="3774026"/>
            <a:ext cx="3487097" cy="2721769"/>
          </a:xfrm>
          <a:prstGeom prst="rect">
            <a:avLst/>
          </a:prstGeom>
          <a:noFill/>
          <a:ln/>
        </p:spPr>
        <p:txBody>
          <a:bodyPr wrap="square" lIns="0" tIns="0" rIns="0" bIns="0" rtlCol="0" anchor="t"/>
          <a:lstStyle/>
          <a:p>
            <a:pPr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Microsoft Excel is utilized for structured documentation of test cases and the RTM. Its powerful sorting and filtering capabilities allow for easy organization and analysis of test data. Custom templates are created to standardize test case formats and maintain consistency across the testing process.</a:t>
            </a:r>
            <a:endParaRPr lang="en-US" sz="1600" dirty="0">
              <a:latin typeface="Times New Roman" panose="02020603050405020304" pitchFamily="18" charset="0"/>
              <a:cs typeface="Times New Roman" panose="02020603050405020304" pitchFamily="18" charset="0"/>
            </a:endParaRPr>
          </a:p>
        </p:txBody>
      </p:sp>
      <p:sp>
        <p:nvSpPr>
          <p:cNvPr id="7" name="Text 5">
            <a:extLst>
              <a:ext uri="{FF2B5EF4-FFF2-40B4-BE49-F238E27FC236}">
                <a16:creationId xmlns:a16="http://schemas.microsoft.com/office/drawing/2014/main" id="{D3EE54E4-8E73-3AE8-99BC-50EED6C2B7E1}"/>
              </a:ext>
            </a:extLst>
          </p:cNvPr>
          <p:cNvSpPr/>
          <p:nvPr/>
        </p:nvSpPr>
        <p:spPr>
          <a:xfrm>
            <a:off x="8268131" y="3247648"/>
            <a:ext cx="2480866" cy="310058"/>
          </a:xfrm>
          <a:prstGeom prst="rect">
            <a:avLst/>
          </a:prstGeom>
          <a:noFill/>
          <a:ln/>
        </p:spPr>
        <p:txBody>
          <a:bodyPr wrap="none" lIns="0" tIns="0" rIns="0" bIns="0" rtlCol="0" anchor="t"/>
          <a:lstStyle/>
          <a:p>
            <a:pPr lvl="1">
              <a:lnSpc>
                <a:spcPts val="2417"/>
              </a:lnSpc>
            </a:pPr>
            <a:r>
              <a:rPr lang="en-US" sz="2000" b="1" kern="0" spc="-39" dirty="0">
                <a:solidFill>
                  <a:srgbClr val="FFC000"/>
                </a:solidFill>
                <a:latin typeface="Times New Roman" panose="02020603050405020304" pitchFamily="18" charset="0"/>
                <a:ea typeface="Petrona Bold" pitchFamily="34" charset="-122"/>
                <a:cs typeface="Times New Roman" panose="02020603050405020304" pitchFamily="18" charset="0"/>
              </a:rPr>
              <a:t>Browser Compatibility</a:t>
            </a:r>
            <a:endParaRPr lang="en-US" sz="2000" dirty="0">
              <a:solidFill>
                <a:srgbClr val="FFC000"/>
              </a:solidFill>
              <a:latin typeface="Times New Roman" panose="02020603050405020304" pitchFamily="18" charset="0"/>
              <a:cs typeface="Times New Roman" panose="02020603050405020304" pitchFamily="18" charset="0"/>
            </a:endParaRPr>
          </a:p>
        </p:txBody>
      </p:sp>
      <p:sp>
        <p:nvSpPr>
          <p:cNvPr id="8" name="Text 6">
            <a:extLst>
              <a:ext uri="{FF2B5EF4-FFF2-40B4-BE49-F238E27FC236}">
                <a16:creationId xmlns:a16="http://schemas.microsoft.com/office/drawing/2014/main" id="{618F925E-AE7B-E3C0-8D0C-CBC60FD8E89B}"/>
              </a:ext>
            </a:extLst>
          </p:cNvPr>
          <p:cNvSpPr/>
          <p:nvPr/>
        </p:nvSpPr>
        <p:spPr>
          <a:xfrm>
            <a:off x="8043412" y="3774026"/>
            <a:ext cx="3487098" cy="2721769"/>
          </a:xfrm>
          <a:prstGeom prst="rect">
            <a:avLst/>
          </a:prstGeom>
          <a:noFill/>
          <a:ln/>
        </p:spPr>
        <p:txBody>
          <a:bodyPr wrap="square" lIns="0" tIns="0" rIns="0" bIns="0" rtlCol="0" anchor="t"/>
          <a:lstStyle/>
          <a:p>
            <a:pPr lvl="1"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Chrome is the primary browser used for testing, representing a significant portion of Axis Bank’s user base. Manual testing are done to expand coverage to other browsers and versions, ensuring a consistent login experience across various platforms.</a:t>
            </a:r>
            <a:endParaRPr lang="en-US" sz="16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82D2895F-CD1A-7931-AAF5-C8252ED9C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106" y="2279849"/>
            <a:ext cx="890993" cy="890992"/>
          </a:xfrm>
          <a:prstGeom prst="rect">
            <a:avLst/>
          </a:prstGeom>
        </p:spPr>
      </p:pic>
      <p:pic>
        <p:nvPicPr>
          <p:cNvPr id="9" name="Picture 8">
            <a:extLst>
              <a:ext uri="{FF2B5EF4-FFF2-40B4-BE49-F238E27FC236}">
                <a16:creationId xmlns:a16="http://schemas.microsoft.com/office/drawing/2014/main" id="{45D0F8A8-4469-62F6-AB46-F9651FE13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082" y="2156660"/>
            <a:ext cx="3835504" cy="1090988"/>
          </a:xfrm>
          <a:prstGeom prst="rect">
            <a:avLst/>
          </a:prstGeom>
        </p:spPr>
      </p:pic>
      <p:pic>
        <p:nvPicPr>
          <p:cNvPr id="10" name="Picture 9">
            <a:extLst>
              <a:ext uri="{FF2B5EF4-FFF2-40B4-BE49-F238E27FC236}">
                <a16:creationId xmlns:a16="http://schemas.microsoft.com/office/drawing/2014/main" id="{573B3CEE-E701-728B-18A2-3E37E5861D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019" y="2203042"/>
            <a:ext cx="1044606" cy="1044606"/>
          </a:xfrm>
          <a:prstGeom prst="rect">
            <a:avLst/>
          </a:prstGeom>
        </p:spPr>
      </p:pic>
      <p:pic>
        <p:nvPicPr>
          <p:cNvPr id="11" name="Picture 10">
            <a:extLst>
              <a:ext uri="{FF2B5EF4-FFF2-40B4-BE49-F238E27FC236}">
                <a16:creationId xmlns:a16="http://schemas.microsoft.com/office/drawing/2014/main" id="{F306F8EB-E6F0-2806-DD6C-BDE638E549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573" y="2156660"/>
            <a:ext cx="1090988" cy="1090988"/>
          </a:xfrm>
          <a:prstGeom prst="rect">
            <a:avLst/>
          </a:prstGeom>
        </p:spPr>
      </p:pic>
      <p:pic>
        <p:nvPicPr>
          <p:cNvPr id="15" name="Picture 14">
            <a:extLst>
              <a:ext uri="{FF2B5EF4-FFF2-40B4-BE49-F238E27FC236}">
                <a16:creationId xmlns:a16="http://schemas.microsoft.com/office/drawing/2014/main" id="{A3EFB5A5-084F-F121-22D9-3438BB2340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4958" y="-947349"/>
            <a:ext cx="3163957" cy="3163957"/>
          </a:xfrm>
          <a:prstGeom prst="rect">
            <a:avLst/>
          </a:prstGeom>
        </p:spPr>
      </p:pic>
    </p:spTree>
    <p:extLst>
      <p:ext uri="{BB962C8B-B14F-4D97-AF65-F5344CB8AC3E}">
        <p14:creationId xmlns:p14="http://schemas.microsoft.com/office/powerpoint/2010/main" val="419173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01873" y="3224014"/>
            <a:ext cx="5264150" cy="658018"/>
          </a:xfrm>
          <a:prstGeom prst="rect">
            <a:avLst/>
          </a:prstGeom>
          <a:noFill/>
          <a:ln/>
        </p:spPr>
        <p:txBody>
          <a:bodyPr wrap="none" lIns="0" tIns="0" rIns="0" bIns="0" rtlCol="0" anchor="t"/>
          <a:lstStyle/>
          <a:p>
            <a:pPr>
              <a:lnSpc>
                <a:spcPts val="5166"/>
              </a:lnSpc>
            </a:pPr>
            <a:r>
              <a:rPr lang="en-US" sz="4125" b="1" u="sng" kern="0" spc="-82" dirty="0">
                <a:solidFill>
                  <a:srgbClr val="EA1165"/>
                </a:solidFill>
                <a:latin typeface="Times New Roman" panose="02020603050405020304" pitchFamily="18" charset="0"/>
                <a:ea typeface="Petrona Bold" pitchFamily="34" charset="-122"/>
                <a:cs typeface="Times New Roman" panose="02020603050405020304" pitchFamily="18" charset="0"/>
              </a:rPr>
              <a:t>Project Objective</a:t>
            </a:r>
            <a:endParaRPr lang="en-US" sz="4125" u="sng" dirty="0">
              <a:solidFill>
                <a:srgbClr val="EA1165"/>
              </a:solidFill>
              <a:latin typeface="Times New Roman" panose="02020603050405020304" pitchFamily="18" charset="0"/>
              <a:cs typeface="Times New Roman" panose="02020603050405020304" pitchFamily="18" charset="0"/>
            </a:endParaRPr>
          </a:p>
        </p:txBody>
      </p:sp>
      <p:sp>
        <p:nvSpPr>
          <p:cNvPr id="4" name="Shape 1"/>
          <p:cNvSpPr/>
          <p:nvPr/>
        </p:nvSpPr>
        <p:spPr>
          <a:xfrm>
            <a:off x="701874" y="4408289"/>
            <a:ext cx="451148" cy="451148"/>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863005" y="4475957"/>
            <a:ext cx="128885" cy="315813"/>
          </a:xfrm>
          <a:prstGeom prst="rect">
            <a:avLst/>
          </a:prstGeom>
          <a:noFill/>
          <a:ln/>
        </p:spPr>
        <p:txBody>
          <a:bodyPr wrap="none" lIns="0" tIns="0" rIns="0" bIns="0" rtlCol="0" anchor="t"/>
          <a:lstStyle/>
          <a:p>
            <a:pPr algn="ctr">
              <a:lnSpc>
                <a:spcPts val="2458"/>
              </a:lnSpc>
            </a:pPr>
            <a:r>
              <a:rPr lang="en-US" sz="2458" b="1" kern="0" spc="-50" dirty="0">
                <a:solidFill>
                  <a:srgbClr val="E0D6DE"/>
                </a:solidFill>
                <a:latin typeface="Times New Roman" panose="02020603050405020304" pitchFamily="18" charset="0"/>
                <a:ea typeface="Petrona Bold" pitchFamily="34" charset="-122"/>
                <a:cs typeface="Times New Roman" panose="02020603050405020304" pitchFamily="18" charset="0"/>
              </a:rPr>
              <a:t>1</a:t>
            </a:r>
            <a:endParaRPr lang="en-US" sz="2458" dirty="0">
              <a:latin typeface="Times New Roman" panose="02020603050405020304" pitchFamily="18" charset="0"/>
              <a:cs typeface="Times New Roman" panose="02020603050405020304" pitchFamily="18" charset="0"/>
            </a:endParaRPr>
          </a:p>
        </p:txBody>
      </p:sp>
      <p:sp>
        <p:nvSpPr>
          <p:cNvPr id="6" name="Text 3"/>
          <p:cNvSpPr/>
          <p:nvPr/>
        </p:nvSpPr>
        <p:spPr>
          <a:xfrm>
            <a:off x="1353543" y="4408290"/>
            <a:ext cx="2721769" cy="329009"/>
          </a:xfrm>
          <a:prstGeom prst="rect">
            <a:avLst/>
          </a:prstGeom>
          <a:noFill/>
          <a:ln/>
        </p:spPr>
        <p:txBody>
          <a:bodyPr wrap="none" lIns="0" tIns="0" rIns="0" bIns="0" rtlCol="0" anchor="t"/>
          <a:lstStyle/>
          <a:p>
            <a:pPr>
              <a:lnSpc>
                <a:spcPts val="2583"/>
              </a:lnSpc>
            </a:pPr>
            <a:r>
              <a:rPr lang="en-US" sz="2000" b="1" kern="0" spc="-42" dirty="0">
                <a:solidFill>
                  <a:srgbClr val="E0D6DE"/>
                </a:solidFill>
                <a:latin typeface="Times New Roman" panose="02020603050405020304" pitchFamily="18" charset="0"/>
                <a:ea typeface="Petrona Bold" pitchFamily="34" charset="-122"/>
                <a:cs typeface="Times New Roman" panose="02020603050405020304" pitchFamily="18" charset="0"/>
              </a:rPr>
              <a:t>Comprehensive Testing</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1353542" y="4857552"/>
            <a:ext cx="3150393" cy="1283097"/>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Validate successful and unsuccessful login attempts, input validations, and error handling.</a:t>
            </a:r>
            <a:endParaRPr lang="en-US" sz="1600" dirty="0">
              <a:latin typeface="Times New Roman" panose="02020603050405020304" pitchFamily="18" charset="0"/>
              <a:cs typeface="Times New Roman" panose="02020603050405020304" pitchFamily="18" charset="0"/>
            </a:endParaRPr>
          </a:p>
        </p:txBody>
      </p:sp>
      <p:sp>
        <p:nvSpPr>
          <p:cNvPr id="8" name="Shape 5"/>
          <p:cNvSpPr/>
          <p:nvPr/>
        </p:nvSpPr>
        <p:spPr>
          <a:xfrm>
            <a:off x="4434405" y="4408289"/>
            <a:ext cx="451148" cy="451148"/>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4583448" y="4475957"/>
            <a:ext cx="172839" cy="315813"/>
          </a:xfrm>
          <a:prstGeom prst="rect">
            <a:avLst/>
          </a:prstGeom>
          <a:noFill/>
          <a:ln/>
        </p:spPr>
        <p:txBody>
          <a:bodyPr wrap="none" lIns="0" tIns="0" rIns="0" bIns="0" rtlCol="0" anchor="t"/>
          <a:lstStyle/>
          <a:p>
            <a:pPr algn="ctr">
              <a:lnSpc>
                <a:spcPts val="2458"/>
              </a:lnSpc>
            </a:pPr>
            <a:r>
              <a:rPr lang="en-US" sz="2458" b="1" kern="0" spc="-50" dirty="0">
                <a:solidFill>
                  <a:srgbClr val="E0D6DE"/>
                </a:solidFill>
                <a:latin typeface="Times New Roman" panose="02020603050405020304" pitchFamily="18" charset="0"/>
                <a:ea typeface="Petrona Bold" pitchFamily="34" charset="-122"/>
                <a:cs typeface="Times New Roman" panose="02020603050405020304" pitchFamily="18" charset="0"/>
              </a:rPr>
              <a:t>2</a:t>
            </a:r>
            <a:endParaRPr lang="en-US" sz="2458" dirty="0">
              <a:latin typeface="Times New Roman" panose="02020603050405020304" pitchFamily="18" charset="0"/>
              <a:cs typeface="Times New Roman" panose="02020603050405020304" pitchFamily="18" charset="0"/>
            </a:endParaRPr>
          </a:p>
        </p:txBody>
      </p:sp>
      <p:sp>
        <p:nvSpPr>
          <p:cNvPr id="10" name="Text 7"/>
          <p:cNvSpPr/>
          <p:nvPr/>
        </p:nvSpPr>
        <p:spPr>
          <a:xfrm>
            <a:off x="5016500" y="4408290"/>
            <a:ext cx="2632075" cy="329009"/>
          </a:xfrm>
          <a:prstGeom prst="rect">
            <a:avLst/>
          </a:prstGeom>
          <a:noFill/>
          <a:ln/>
        </p:spPr>
        <p:txBody>
          <a:bodyPr wrap="none" lIns="0" tIns="0" rIns="0" bIns="0" rtlCol="0" anchor="t"/>
          <a:lstStyle/>
          <a:p>
            <a:pPr>
              <a:lnSpc>
                <a:spcPts val="2583"/>
              </a:lnSpc>
            </a:pPr>
            <a:r>
              <a:rPr lang="en-US" sz="2000" b="1" kern="0" spc="-42" dirty="0">
                <a:solidFill>
                  <a:srgbClr val="E0D6DE"/>
                </a:solidFill>
                <a:latin typeface="Times New Roman" panose="02020603050405020304" pitchFamily="18" charset="0"/>
                <a:ea typeface="Petrona Bold" pitchFamily="34" charset="-122"/>
                <a:cs typeface="Times New Roman" panose="02020603050405020304" pitchFamily="18" charset="0"/>
              </a:rPr>
              <a:t>Security Focus</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5016500" y="4857552"/>
            <a:ext cx="2810768" cy="641548"/>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Ensure secure account access while minimizing login errors.</a:t>
            </a:r>
            <a:endParaRPr lang="en-US" sz="1600" dirty="0">
              <a:latin typeface="Times New Roman" panose="02020603050405020304" pitchFamily="18" charset="0"/>
              <a:cs typeface="Times New Roman" panose="02020603050405020304" pitchFamily="18" charset="0"/>
            </a:endParaRPr>
          </a:p>
        </p:txBody>
      </p:sp>
      <p:sp>
        <p:nvSpPr>
          <p:cNvPr id="12" name="Shape 9"/>
          <p:cNvSpPr/>
          <p:nvPr/>
        </p:nvSpPr>
        <p:spPr>
          <a:xfrm>
            <a:off x="8027789" y="4408289"/>
            <a:ext cx="451148" cy="451148"/>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8167093" y="4475957"/>
            <a:ext cx="172443" cy="315813"/>
          </a:xfrm>
          <a:prstGeom prst="rect">
            <a:avLst/>
          </a:prstGeom>
          <a:noFill/>
          <a:ln/>
        </p:spPr>
        <p:txBody>
          <a:bodyPr wrap="none" lIns="0" tIns="0" rIns="0" bIns="0" rtlCol="0" anchor="t"/>
          <a:lstStyle/>
          <a:p>
            <a:pPr algn="ctr">
              <a:lnSpc>
                <a:spcPts val="2458"/>
              </a:lnSpc>
            </a:pPr>
            <a:r>
              <a:rPr lang="en-US" sz="2458" b="1" kern="0" spc="-50" dirty="0">
                <a:solidFill>
                  <a:srgbClr val="E0D6DE"/>
                </a:solidFill>
                <a:latin typeface="Times New Roman" panose="02020603050405020304" pitchFamily="18" charset="0"/>
                <a:ea typeface="Petrona Bold" pitchFamily="34" charset="-122"/>
                <a:cs typeface="Times New Roman" panose="02020603050405020304" pitchFamily="18" charset="0"/>
              </a:rPr>
              <a:t>3</a:t>
            </a:r>
            <a:endParaRPr lang="en-US" sz="2458" dirty="0">
              <a:latin typeface="Times New Roman" panose="02020603050405020304" pitchFamily="18" charset="0"/>
              <a:cs typeface="Times New Roman" panose="02020603050405020304" pitchFamily="18" charset="0"/>
            </a:endParaRPr>
          </a:p>
        </p:txBody>
      </p:sp>
      <p:sp>
        <p:nvSpPr>
          <p:cNvPr id="14" name="Text 11"/>
          <p:cNvSpPr/>
          <p:nvPr/>
        </p:nvSpPr>
        <p:spPr>
          <a:xfrm>
            <a:off x="8679458" y="4408290"/>
            <a:ext cx="2632075" cy="329009"/>
          </a:xfrm>
          <a:prstGeom prst="rect">
            <a:avLst/>
          </a:prstGeom>
          <a:noFill/>
          <a:ln/>
        </p:spPr>
        <p:txBody>
          <a:bodyPr wrap="none" lIns="0" tIns="0" rIns="0" bIns="0" rtlCol="0" anchor="t"/>
          <a:lstStyle/>
          <a:p>
            <a:pPr>
              <a:lnSpc>
                <a:spcPts val="2583"/>
              </a:lnSpc>
            </a:pPr>
            <a:r>
              <a:rPr lang="en-US" sz="2000" b="1" kern="0" spc="-42" dirty="0">
                <a:solidFill>
                  <a:srgbClr val="E0D6DE"/>
                </a:solidFill>
                <a:latin typeface="Times New Roman" panose="02020603050405020304" pitchFamily="18" charset="0"/>
                <a:ea typeface="Petrona Bold" pitchFamily="34" charset="-122"/>
                <a:cs typeface="Times New Roman" panose="02020603050405020304" pitchFamily="18" charset="0"/>
              </a:rPr>
              <a:t>User Experience</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8679458" y="4857552"/>
            <a:ext cx="2810768" cy="641548"/>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Confirm the login process is efficient and user-friendly.</a:t>
            </a:r>
            <a:endParaRPr lang="en-US" sz="16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544A93C-58CD-AB8B-51F2-0217A3A27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21667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70103" y="879872"/>
            <a:ext cx="6063457" cy="654447"/>
          </a:xfrm>
          <a:prstGeom prst="rect">
            <a:avLst/>
          </a:prstGeom>
          <a:noFill/>
          <a:ln/>
        </p:spPr>
        <p:txBody>
          <a:bodyPr wrap="none" lIns="0" tIns="0" rIns="0" bIns="0" rtlCol="0" anchor="t"/>
          <a:lstStyle/>
          <a:p>
            <a:pPr>
              <a:lnSpc>
                <a:spcPts val="5125"/>
              </a:lnSpc>
            </a:pPr>
            <a:r>
              <a:rPr lang="en-US" sz="4083" b="1" u="sng" kern="0" spc="-82" dirty="0">
                <a:solidFill>
                  <a:srgbClr val="EA1165"/>
                </a:solidFill>
                <a:latin typeface="Times New Roman" panose="02020603050405020304" pitchFamily="18" charset="0"/>
                <a:ea typeface="Petrona Bold" pitchFamily="34" charset="-122"/>
                <a:cs typeface="Times New Roman" panose="02020603050405020304" pitchFamily="18" charset="0"/>
              </a:rPr>
              <a:t>Roles and Responsibilities</a:t>
            </a:r>
            <a:endParaRPr lang="en-US" sz="4083" u="sng" dirty="0">
              <a:solidFill>
                <a:srgbClr val="EA1165"/>
              </a:solidFill>
              <a:latin typeface="Times New Roman" panose="02020603050405020304" pitchFamily="18" charset="0"/>
              <a:cs typeface="Times New Roman" panose="02020603050405020304" pitchFamily="18" charset="0"/>
            </a:endParaRPr>
          </a:p>
        </p:txBody>
      </p:sp>
      <p:sp>
        <p:nvSpPr>
          <p:cNvPr id="4" name="Shape 1"/>
          <p:cNvSpPr/>
          <p:nvPr/>
        </p:nvSpPr>
        <p:spPr>
          <a:xfrm>
            <a:off x="5270104" y="1833464"/>
            <a:ext cx="6223794" cy="4144566"/>
          </a:xfrm>
          <a:prstGeom prst="roundRect">
            <a:avLst>
              <a:gd name="adj" fmla="val 2021"/>
            </a:avLst>
          </a:prstGeom>
          <a:noFill/>
          <a:ln w="7620">
            <a:solidFill>
              <a:srgbClr val="FFFFFF">
                <a:alpha val="24000"/>
              </a:srgbClr>
            </a:solidFill>
            <a:prstDash val="solid"/>
          </a:ln>
        </p:spPr>
      </p:sp>
      <p:sp>
        <p:nvSpPr>
          <p:cNvPr id="5" name="Shape 2"/>
          <p:cNvSpPr/>
          <p:nvPr/>
        </p:nvSpPr>
        <p:spPr>
          <a:xfrm>
            <a:off x="5276454" y="1839814"/>
            <a:ext cx="6211093" cy="890191"/>
          </a:xfrm>
          <a:prstGeom prst="rect">
            <a:avLst/>
          </a:prstGeom>
          <a:solidFill>
            <a:srgbClr val="FFFFFF">
              <a:alpha val="4000"/>
            </a:srgbClr>
          </a:solidFill>
          <a:ln/>
        </p:spPr>
      </p:sp>
      <p:sp>
        <p:nvSpPr>
          <p:cNvPr id="6" name="Text 3"/>
          <p:cNvSpPr/>
          <p:nvPr/>
        </p:nvSpPr>
        <p:spPr>
          <a:xfrm>
            <a:off x="5475883" y="1965821"/>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Ambala Rakesh</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8584605" y="1965821"/>
            <a:ext cx="270351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Project Lead, Dashboard and Services Test Cases</a:t>
            </a:r>
            <a:endParaRPr lang="en-US" sz="1600" dirty="0">
              <a:latin typeface="Times New Roman" panose="02020603050405020304" pitchFamily="18" charset="0"/>
              <a:cs typeface="Times New Roman" panose="02020603050405020304" pitchFamily="18" charset="0"/>
            </a:endParaRPr>
          </a:p>
        </p:txBody>
      </p:sp>
      <p:sp>
        <p:nvSpPr>
          <p:cNvPr id="8" name="Shape 5"/>
          <p:cNvSpPr/>
          <p:nvPr/>
        </p:nvSpPr>
        <p:spPr>
          <a:xfrm>
            <a:off x="5276454" y="2730005"/>
            <a:ext cx="6211093" cy="890191"/>
          </a:xfrm>
          <a:prstGeom prst="rect">
            <a:avLst/>
          </a:prstGeom>
          <a:solidFill>
            <a:srgbClr val="000000">
              <a:alpha val="4000"/>
            </a:srgbClr>
          </a:solidFill>
          <a:ln/>
        </p:spPr>
      </p:sp>
      <p:sp>
        <p:nvSpPr>
          <p:cNvPr id="9" name="Text 6"/>
          <p:cNvSpPr/>
          <p:nvPr/>
        </p:nvSpPr>
        <p:spPr>
          <a:xfrm>
            <a:off x="5475883" y="2856012"/>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Mansi Santosh Mahale</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8584605" y="2856012"/>
            <a:ext cx="270351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Accounts and Loans Test Cases</a:t>
            </a:r>
            <a:endParaRPr lang="en-US" sz="1600" dirty="0">
              <a:latin typeface="Times New Roman" panose="02020603050405020304" pitchFamily="18" charset="0"/>
              <a:cs typeface="Times New Roman" panose="02020603050405020304" pitchFamily="18" charset="0"/>
            </a:endParaRPr>
          </a:p>
        </p:txBody>
      </p:sp>
      <p:sp>
        <p:nvSpPr>
          <p:cNvPr id="11" name="Shape 8"/>
          <p:cNvSpPr/>
          <p:nvPr/>
        </p:nvSpPr>
        <p:spPr>
          <a:xfrm>
            <a:off x="5276454" y="3620195"/>
            <a:ext cx="6211093" cy="890191"/>
          </a:xfrm>
          <a:prstGeom prst="rect">
            <a:avLst/>
          </a:prstGeom>
          <a:solidFill>
            <a:srgbClr val="FFFFFF">
              <a:alpha val="4000"/>
            </a:srgbClr>
          </a:solidFill>
          <a:ln/>
        </p:spPr>
      </p:sp>
      <p:sp>
        <p:nvSpPr>
          <p:cNvPr id="12" name="Text 9"/>
          <p:cNvSpPr/>
          <p:nvPr/>
        </p:nvSpPr>
        <p:spPr>
          <a:xfrm>
            <a:off x="5475883" y="3746203"/>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Shubhadip Paul</a:t>
            </a:r>
            <a:endParaRPr lang="en-US" sz="1600" dirty="0">
              <a:latin typeface="Times New Roman" panose="02020603050405020304" pitchFamily="18" charset="0"/>
              <a:cs typeface="Times New Roman" panose="02020603050405020304" pitchFamily="18" charset="0"/>
            </a:endParaRPr>
          </a:p>
        </p:txBody>
      </p:sp>
      <p:sp>
        <p:nvSpPr>
          <p:cNvPr id="13" name="Text 10"/>
          <p:cNvSpPr/>
          <p:nvPr/>
        </p:nvSpPr>
        <p:spPr>
          <a:xfrm>
            <a:off x="8584605" y="3746203"/>
            <a:ext cx="270351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Term Deposits and Credit Cards Test Cases</a:t>
            </a:r>
            <a:endParaRPr lang="en-US" sz="1600" dirty="0">
              <a:latin typeface="Times New Roman" panose="02020603050405020304" pitchFamily="18" charset="0"/>
              <a:cs typeface="Times New Roman" panose="02020603050405020304" pitchFamily="18" charset="0"/>
            </a:endParaRPr>
          </a:p>
        </p:txBody>
      </p:sp>
      <p:sp>
        <p:nvSpPr>
          <p:cNvPr id="14" name="Shape 11"/>
          <p:cNvSpPr/>
          <p:nvPr/>
        </p:nvSpPr>
        <p:spPr>
          <a:xfrm>
            <a:off x="5276454" y="4510385"/>
            <a:ext cx="6211093" cy="890191"/>
          </a:xfrm>
          <a:prstGeom prst="rect">
            <a:avLst/>
          </a:prstGeom>
          <a:solidFill>
            <a:srgbClr val="000000">
              <a:alpha val="4000"/>
            </a:srgbClr>
          </a:solidFill>
          <a:ln/>
        </p:spPr>
      </p:sp>
      <p:sp>
        <p:nvSpPr>
          <p:cNvPr id="15" name="Text 12"/>
          <p:cNvSpPr/>
          <p:nvPr/>
        </p:nvSpPr>
        <p:spPr>
          <a:xfrm>
            <a:off x="5475883" y="4636394"/>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Bhabani Sankar Khadiratna</a:t>
            </a:r>
            <a:endParaRPr lang="en-US" sz="1600" dirty="0">
              <a:latin typeface="Times New Roman" panose="02020603050405020304" pitchFamily="18" charset="0"/>
              <a:cs typeface="Times New Roman" panose="02020603050405020304" pitchFamily="18" charset="0"/>
            </a:endParaRPr>
          </a:p>
        </p:txBody>
      </p:sp>
      <p:sp>
        <p:nvSpPr>
          <p:cNvPr id="16" name="Text 13"/>
          <p:cNvSpPr/>
          <p:nvPr/>
        </p:nvSpPr>
        <p:spPr>
          <a:xfrm>
            <a:off x="8584605" y="4636393"/>
            <a:ext cx="270351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Payments and Insurance Test Cases</a:t>
            </a:r>
            <a:endParaRPr lang="en-US" sz="1600" dirty="0">
              <a:latin typeface="Times New Roman" panose="02020603050405020304" pitchFamily="18" charset="0"/>
              <a:cs typeface="Times New Roman" panose="02020603050405020304" pitchFamily="18" charset="0"/>
            </a:endParaRPr>
          </a:p>
        </p:txBody>
      </p:sp>
      <p:sp>
        <p:nvSpPr>
          <p:cNvPr id="17" name="Shape 14"/>
          <p:cNvSpPr/>
          <p:nvPr/>
        </p:nvSpPr>
        <p:spPr>
          <a:xfrm>
            <a:off x="5276454" y="5400576"/>
            <a:ext cx="6211093" cy="571103"/>
          </a:xfrm>
          <a:prstGeom prst="rect">
            <a:avLst/>
          </a:prstGeom>
          <a:solidFill>
            <a:srgbClr val="FFFFFF">
              <a:alpha val="4000"/>
            </a:srgbClr>
          </a:solidFill>
          <a:ln/>
        </p:spPr>
      </p:sp>
      <p:sp>
        <p:nvSpPr>
          <p:cNvPr id="18" name="Text 15"/>
          <p:cNvSpPr/>
          <p:nvPr/>
        </p:nvSpPr>
        <p:spPr>
          <a:xfrm>
            <a:off x="5475883" y="5526584"/>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Middela Sathvika</a:t>
            </a:r>
            <a:endParaRPr lang="en-US" sz="1600" dirty="0">
              <a:latin typeface="Times New Roman" panose="02020603050405020304" pitchFamily="18" charset="0"/>
              <a:cs typeface="Times New Roman" panose="02020603050405020304" pitchFamily="18" charset="0"/>
            </a:endParaRPr>
          </a:p>
        </p:txBody>
      </p:sp>
      <p:sp>
        <p:nvSpPr>
          <p:cNvPr id="19" name="Text 16"/>
          <p:cNvSpPr/>
          <p:nvPr/>
        </p:nvSpPr>
        <p:spPr>
          <a:xfrm>
            <a:off x="8584605" y="5526584"/>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Investments Test Cases</a:t>
            </a:r>
            <a:endParaRPr lang="en-US" sz="16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2E0AEB7-8093-70DA-9510-BC04E2311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882" y="1970187"/>
            <a:ext cx="3429000" cy="3048000"/>
          </a:xfrm>
          <a:prstGeom prst="rect">
            <a:avLst/>
          </a:prstGeom>
        </p:spPr>
      </p:pic>
      <p:pic>
        <p:nvPicPr>
          <p:cNvPr id="21" name="Picture 20">
            <a:extLst>
              <a:ext uri="{FF2B5EF4-FFF2-40B4-BE49-F238E27FC236}">
                <a16:creationId xmlns:a16="http://schemas.microsoft.com/office/drawing/2014/main" id="{4E0E0DC0-B3B5-5620-DC7D-6E9FA8C52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50" y="-960524"/>
            <a:ext cx="3163957" cy="3163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6290" y="3039865"/>
            <a:ext cx="9852025" cy="534789"/>
          </a:xfrm>
          <a:prstGeom prst="rect">
            <a:avLst/>
          </a:prstGeom>
          <a:noFill/>
          <a:ln/>
        </p:spPr>
        <p:txBody>
          <a:bodyPr wrap="none" lIns="0" tIns="0" rIns="0" bIns="0" rtlCol="0" anchor="t"/>
          <a:lstStyle/>
          <a:p>
            <a:pPr>
              <a:lnSpc>
                <a:spcPts val="4208"/>
              </a:lnSpc>
            </a:pPr>
            <a:endParaRPr lang="en-US" sz="3333" dirty="0">
              <a:latin typeface="Times New Roman" panose="02020603050405020304" pitchFamily="18" charset="0"/>
              <a:cs typeface="Times New Roman" panose="02020603050405020304" pitchFamily="18" charset="0"/>
            </a:endParaRPr>
          </a:p>
        </p:txBody>
      </p:sp>
      <p:sp>
        <p:nvSpPr>
          <p:cNvPr id="5" name="Text 2"/>
          <p:cNvSpPr/>
          <p:nvPr/>
        </p:nvSpPr>
        <p:spPr>
          <a:xfrm>
            <a:off x="818059" y="4029076"/>
            <a:ext cx="2557958" cy="267394"/>
          </a:xfrm>
          <a:prstGeom prst="rect">
            <a:avLst/>
          </a:prstGeom>
          <a:noFill/>
          <a:ln/>
        </p:spPr>
        <p:txBody>
          <a:bodyPr wrap="none" lIns="0" tIns="0" rIns="0" bIns="0" rtlCol="0" anchor="t"/>
          <a:lstStyle/>
          <a:p>
            <a:pPr>
              <a:lnSpc>
                <a:spcPts val="2083"/>
              </a:lnSpc>
            </a:pPr>
            <a:endParaRPr lang="en-US" sz="1667" dirty="0">
              <a:latin typeface="Times New Roman" panose="02020603050405020304" pitchFamily="18" charset="0"/>
              <a:cs typeface="Times New Roman" panose="02020603050405020304" pitchFamily="18" charset="0"/>
            </a:endParaRPr>
          </a:p>
        </p:txBody>
      </p:sp>
      <p:sp>
        <p:nvSpPr>
          <p:cNvPr id="6" name="Text 3"/>
          <p:cNvSpPr/>
          <p:nvPr/>
        </p:nvSpPr>
        <p:spPr>
          <a:xfrm>
            <a:off x="818059" y="4405511"/>
            <a:ext cx="5005288" cy="290810"/>
          </a:xfrm>
          <a:prstGeom prst="rect">
            <a:avLst/>
          </a:prstGeom>
          <a:noFill/>
          <a:ln/>
        </p:spPr>
        <p:txBody>
          <a:bodyPr wrap="none" lIns="0" tIns="0" rIns="0" bIns="0" rtlCol="0" anchor="t"/>
          <a:lstStyle/>
          <a:p>
            <a:pPr>
              <a:lnSpc>
                <a:spcPts val="2250"/>
              </a:lnSpc>
            </a:pPr>
            <a:endParaRPr lang="en-US" sz="1417" dirty="0">
              <a:latin typeface="Times New Roman" panose="02020603050405020304" pitchFamily="18" charset="0"/>
              <a:cs typeface="Times New Roman" panose="02020603050405020304" pitchFamily="18" charset="0"/>
            </a:endParaRPr>
          </a:p>
        </p:txBody>
      </p:sp>
      <p:sp>
        <p:nvSpPr>
          <p:cNvPr id="8" name="Text 5"/>
          <p:cNvSpPr/>
          <p:nvPr/>
        </p:nvSpPr>
        <p:spPr>
          <a:xfrm>
            <a:off x="6368654" y="4029076"/>
            <a:ext cx="2138858" cy="267394"/>
          </a:xfrm>
          <a:prstGeom prst="rect">
            <a:avLst/>
          </a:prstGeom>
          <a:noFill/>
          <a:ln/>
        </p:spPr>
        <p:txBody>
          <a:bodyPr wrap="none" lIns="0" tIns="0" rIns="0" bIns="0" rtlCol="0" anchor="t"/>
          <a:lstStyle/>
          <a:p>
            <a:pPr>
              <a:lnSpc>
                <a:spcPts val="2083"/>
              </a:lnSpc>
            </a:pPr>
            <a:endParaRPr lang="en-US" sz="1667" dirty="0">
              <a:latin typeface="Times New Roman" panose="02020603050405020304" pitchFamily="18" charset="0"/>
              <a:cs typeface="Times New Roman" panose="02020603050405020304" pitchFamily="18" charset="0"/>
            </a:endParaRPr>
          </a:p>
        </p:txBody>
      </p:sp>
      <p:sp>
        <p:nvSpPr>
          <p:cNvPr id="9" name="Text 6"/>
          <p:cNvSpPr/>
          <p:nvPr/>
        </p:nvSpPr>
        <p:spPr>
          <a:xfrm>
            <a:off x="6368654" y="4405511"/>
            <a:ext cx="5005288" cy="290810"/>
          </a:xfrm>
          <a:prstGeom prst="rect">
            <a:avLst/>
          </a:prstGeom>
          <a:noFill/>
          <a:ln/>
        </p:spPr>
        <p:txBody>
          <a:bodyPr wrap="none" lIns="0" tIns="0" rIns="0" bIns="0" rtlCol="0" anchor="t"/>
          <a:lstStyle/>
          <a:p>
            <a:pPr>
              <a:lnSpc>
                <a:spcPts val="2250"/>
              </a:lnSpc>
            </a:pPr>
            <a:endParaRPr lang="en-US" sz="1417" dirty="0">
              <a:latin typeface="Times New Roman" panose="02020603050405020304" pitchFamily="18" charset="0"/>
              <a:cs typeface="Times New Roman" panose="02020603050405020304" pitchFamily="18" charset="0"/>
            </a:endParaRPr>
          </a:p>
        </p:txBody>
      </p:sp>
      <p:sp>
        <p:nvSpPr>
          <p:cNvPr id="11" name="Text 8"/>
          <p:cNvSpPr/>
          <p:nvPr/>
        </p:nvSpPr>
        <p:spPr>
          <a:xfrm>
            <a:off x="818059" y="5241628"/>
            <a:ext cx="2398018" cy="267394"/>
          </a:xfrm>
          <a:prstGeom prst="rect">
            <a:avLst/>
          </a:prstGeom>
          <a:noFill/>
          <a:ln/>
        </p:spPr>
        <p:txBody>
          <a:bodyPr wrap="none" lIns="0" tIns="0" rIns="0" bIns="0" rtlCol="0" anchor="t"/>
          <a:lstStyle/>
          <a:p>
            <a:pPr>
              <a:lnSpc>
                <a:spcPts val="2083"/>
              </a:lnSpc>
            </a:pPr>
            <a:endParaRPr lang="en-US" sz="1667" dirty="0">
              <a:latin typeface="Times New Roman" panose="02020603050405020304" pitchFamily="18" charset="0"/>
              <a:cs typeface="Times New Roman" panose="02020603050405020304" pitchFamily="18" charset="0"/>
            </a:endParaRPr>
          </a:p>
        </p:txBody>
      </p:sp>
      <p:sp>
        <p:nvSpPr>
          <p:cNvPr id="12" name="Text 9"/>
          <p:cNvSpPr/>
          <p:nvPr/>
        </p:nvSpPr>
        <p:spPr>
          <a:xfrm>
            <a:off x="818059" y="5618063"/>
            <a:ext cx="5005288" cy="290810"/>
          </a:xfrm>
          <a:prstGeom prst="rect">
            <a:avLst/>
          </a:prstGeom>
          <a:noFill/>
          <a:ln/>
        </p:spPr>
        <p:txBody>
          <a:bodyPr wrap="none" lIns="0" tIns="0" rIns="0" bIns="0" rtlCol="0" anchor="t"/>
          <a:lstStyle/>
          <a:p>
            <a:pPr>
              <a:lnSpc>
                <a:spcPts val="2250"/>
              </a:lnSpc>
            </a:pPr>
            <a:endParaRPr lang="en-US" sz="1417" dirty="0">
              <a:latin typeface="Times New Roman" panose="02020603050405020304" pitchFamily="18" charset="0"/>
              <a:cs typeface="Times New Roman" panose="02020603050405020304" pitchFamily="18" charset="0"/>
            </a:endParaRPr>
          </a:p>
        </p:txBody>
      </p:sp>
      <p:sp>
        <p:nvSpPr>
          <p:cNvPr id="15" name="Text 12"/>
          <p:cNvSpPr/>
          <p:nvPr/>
        </p:nvSpPr>
        <p:spPr>
          <a:xfrm>
            <a:off x="6368654" y="5618063"/>
            <a:ext cx="5005288" cy="290810"/>
          </a:xfrm>
          <a:prstGeom prst="rect">
            <a:avLst/>
          </a:prstGeom>
          <a:noFill/>
          <a:ln/>
        </p:spPr>
        <p:txBody>
          <a:bodyPr wrap="none" lIns="0" tIns="0" rIns="0" bIns="0" rtlCol="0" anchor="t"/>
          <a:lstStyle/>
          <a:p>
            <a:pPr>
              <a:lnSpc>
                <a:spcPts val="2250"/>
              </a:lnSpc>
            </a:pPr>
            <a:endParaRPr lang="en-US" sz="1417"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E914F2C0-991D-13C6-27AA-1B1FEC50037D}"/>
              </a:ext>
            </a:extLst>
          </p:cNvPr>
          <p:cNvSpPr txBox="1"/>
          <p:nvPr/>
        </p:nvSpPr>
        <p:spPr>
          <a:xfrm>
            <a:off x="636289" y="489962"/>
            <a:ext cx="5913597" cy="707886"/>
          </a:xfrm>
          <a:prstGeom prst="rect">
            <a:avLst/>
          </a:prstGeom>
          <a:noFill/>
        </p:spPr>
        <p:txBody>
          <a:bodyPr wrap="square">
            <a:spAutoFit/>
          </a:bodyPr>
          <a:lstStyle/>
          <a:p>
            <a:r>
              <a:rPr lang="en-US" sz="4000" b="1" u="sng" dirty="0">
                <a:solidFill>
                  <a:srgbClr val="FFC000"/>
                </a:solidFill>
                <a:latin typeface="Times New Roman" panose="02020603050405020304" pitchFamily="18" charset="0"/>
                <a:cs typeface="Times New Roman" panose="02020603050405020304" pitchFamily="18" charset="0"/>
              </a:rPr>
              <a:t>Our Project Case Studies:</a:t>
            </a:r>
            <a:endParaRPr lang="en-IN" sz="4000" b="1" u="sng" dirty="0">
              <a:solidFill>
                <a:srgbClr val="FFC000"/>
              </a:solidFill>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CB2DB1A3-ADA2-696D-8711-0ED92FBC0A66}"/>
              </a:ext>
            </a:extLst>
          </p:cNvPr>
          <p:cNvGrpSpPr/>
          <p:nvPr/>
        </p:nvGrpSpPr>
        <p:grpSpPr>
          <a:xfrm>
            <a:off x="566530" y="3565409"/>
            <a:ext cx="7752522" cy="463667"/>
            <a:chOff x="326776" y="2176835"/>
            <a:chExt cx="9728952" cy="952264"/>
          </a:xfrm>
        </p:grpSpPr>
        <p:sp>
          <p:nvSpPr>
            <p:cNvPr id="33" name="Rectangle: Rounded Corners 32">
              <a:extLst>
                <a:ext uri="{FF2B5EF4-FFF2-40B4-BE49-F238E27FC236}">
                  <a16:creationId xmlns:a16="http://schemas.microsoft.com/office/drawing/2014/main" id="{F8E60B76-4FA5-810D-2554-B96C5414C858}"/>
                </a:ext>
              </a:extLst>
            </p:cNvPr>
            <p:cNvSpPr/>
            <p:nvPr/>
          </p:nvSpPr>
          <p:spPr>
            <a:xfrm>
              <a:off x="528024" y="2176835"/>
              <a:ext cx="7360920" cy="944639"/>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IN" dirty="0"/>
            </a:p>
          </p:txBody>
        </p:sp>
        <p:sp>
          <p:nvSpPr>
            <p:cNvPr id="34" name="Rectangle: Rounded Corners 8">
              <a:extLst>
                <a:ext uri="{FF2B5EF4-FFF2-40B4-BE49-F238E27FC236}">
                  <a16:creationId xmlns:a16="http://schemas.microsoft.com/office/drawing/2014/main" id="{2152CA38-3A99-B2D7-AFD7-EBE7058FE178}"/>
                </a:ext>
              </a:extLst>
            </p:cNvPr>
            <p:cNvSpPr txBox="1"/>
            <p:nvPr/>
          </p:nvSpPr>
          <p:spPr>
            <a:xfrm>
              <a:off x="326776" y="2276688"/>
              <a:ext cx="9728952" cy="8524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marL="0" lvl="0" indent="0" algn="l" defTabSz="1422400">
                <a:lnSpc>
                  <a:spcPct val="90000"/>
                </a:lnSpc>
                <a:spcBef>
                  <a:spcPct val="0"/>
                </a:spcBef>
                <a:spcAft>
                  <a:spcPct val="35000"/>
                </a:spcAft>
                <a:buNone/>
              </a:pPr>
              <a:r>
                <a:rPr lang="en-US" b="1" dirty="0">
                  <a:solidFill>
                    <a:schemeClr val="tx1"/>
                  </a:solidFill>
                  <a:latin typeface="Times New Roman" panose="02020603050405020304" pitchFamily="18" charset="0"/>
                  <a:cs typeface="Times New Roman" panose="02020603050405020304" pitchFamily="18" charset="0"/>
                </a:rPr>
                <a:t>7. Automation Testing on “Test Automation” website</a:t>
              </a:r>
              <a:endParaRPr lang="en-IN" b="1" kern="1200" dirty="0">
                <a:solidFill>
                  <a:schemeClr val="tx1"/>
                </a:solidFill>
                <a:latin typeface="Times New Roman" panose="02020603050405020304" pitchFamily="18" charset="0"/>
                <a:cs typeface="Times New Roman" panose="02020603050405020304" pitchFamily="18" charset="0"/>
              </a:endParaRPr>
            </a:p>
          </p:txBody>
        </p:sp>
      </p:grpSp>
      <p:sp>
        <p:nvSpPr>
          <p:cNvPr id="31" name="Rectangle: Rounded Corners 30">
            <a:extLst>
              <a:ext uri="{FF2B5EF4-FFF2-40B4-BE49-F238E27FC236}">
                <a16:creationId xmlns:a16="http://schemas.microsoft.com/office/drawing/2014/main" id="{D6928C2F-ECD1-A4C8-B3AF-15AA2F9AD776}"/>
              </a:ext>
            </a:extLst>
          </p:cNvPr>
          <p:cNvSpPr/>
          <p:nvPr/>
        </p:nvSpPr>
        <p:spPr>
          <a:xfrm>
            <a:off x="734756" y="5481084"/>
            <a:ext cx="5857693" cy="427790"/>
          </a:xfrm>
          <a:prstGeom prst="roundRect">
            <a:avLst/>
          </a:prstGeom>
          <a:solidFill>
            <a:srgbClr val="EB1165"/>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r>
              <a:rPr lang="en-US" b="1" dirty="0">
                <a:solidFill>
                  <a:schemeClr val="tx1"/>
                </a:solidFill>
                <a:latin typeface="Times New Roman" panose="02020603050405020304" pitchFamily="18" charset="0"/>
                <a:cs typeface="Times New Roman" panose="02020603050405020304" pitchFamily="18" charset="0"/>
              </a:rPr>
              <a:t>Bonus:- </a:t>
            </a:r>
            <a:r>
              <a:rPr lang="en-US" b="1" kern="1200" dirty="0">
                <a:solidFill>
                  <a:schemeClr val="tx1"/>
                </a:solidFill>
                <a:latin typeface="Times New Roman" panose="02020603050405020304" pitchFamily="18" charset="0"/>
                <a:cs typeface="Times New Roman" panose="02020603050405020304" pitchFamily="18" charset="0"/>
              </a:rPr>
              <a:t>Axis Bank Login Functionality Testcases.</a:t>
            </a:r>
            <a:endParaRPr lang="en-IN" b="1" kern="1200" dirty="0">
              <a:solidFill>
                <a:schemeClr val="tx1"/>
              </a:solidFill>
              <a:latin typeface="Times New Roman" panose="02020603050405020304" pitchFamily="18" charset="0"/>
              <a:cs typeface="Times New Roman" panose="02020603050405020304" pitchFamily="18" charset="0"/>
            </a:endParaRPr>
          </a:p>
          <a:p>
            <a:endParaRPr lang="en-IN" dirty="0"/>
          </a:p>
        </p:txBody>
      </p:sp>
      <p:grpSp>
        <p:nvGrpSpPr>
          <p:cNvPr id="10" name="Group 9">
            <a:extLst>
              <a:ext uri="{FF2B5EF4-FFF2-40B4-BE49-F238E27FC236}">
                <a16:creationId xmlns:a16="http://schemas.microsoft.com/office/drawing/2014/main" id="{9CEE34C9-C83D-4AB9-46CC-AD2FE745637D}"/>
              </a:ext>
            </a:extLst>
          </p:cNvPr>
          <p:cNvGrpSpPr/>
          <p:nvPr/>
        </p:nvGrpSpPr>
        <p:grpSpPr>
          <a:xfrm>
            <a:off x="566531" y="2556104"/>
            <a:ext cx="6025918" cy="466420"/>
            <a:chOff x="324227" y="84789"/>
            <a:chExt cx="7562473" cy="944640"/>
          </a:xfrm>
        </p:grpSpPr>
        <p:sp>
          <p:nvSpPr>
            <p:cNvPr id="13" name="Rectangle: Rounded Corners 12">
              <a:extLst>
                <a:ext uri="{FF2B5EF4-FFF2-40B4-BE49-F238E27FC236}">
                  <a16:creationId xmlns:a16="http://schemas.microsoft.com/office/drawing/2014/main" id="{9B9ADBB7-2115-EF89-B3B4-F943F4280673}"/>
                </a:ext>
              </a:extLst>
            </p:cNvPr>
            <p:cNvSpPr/>
            <p:nvPr/>
          </p:nvSpPr>
          <p:spPr>
            <a:xfrm>
              <a:off x="525780" y="84789"/>
              <a:ext cx="7360920" cy="94464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4" name="Rectangle: Rounded Corners 5">
              <a:extLst>
                <a:ext uri="{FF2B5EF4-FFF2-40B4-BE49-F238E27FC236}">
                  <a16:creationId xmlns:a16="http://schemas.microsoft.com/office/drawing/2014/main" id="{CC97BF36-DB21-1A58-CED7-520DA6A8669D}"/>
                </a:ext>
              </a:extLst>
            </p:cNvPr>
            <p:cNvSpPr txBox="1"/>
            <p:nvPr/>
          </p:nvSpPr>
          <p:spPr>
            <a:xfrm>
              <a:off x="324227" y="130903"/>
              <a:ext cx="7516360" cy="8524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marL="0" lvl="0" indent="0" algn="l" defTabSz="1422400">
                <a:lnSpc>
                  <a:spcPct val="90000"/>
                </a:lnSpc>
                <a:spcBef>
                  <a:spcPct val="0"/>
                </a:spcBef>
                <a:spcAft>
                  <a:spcPct val="35000"/>
                </a:spcAft>
                <a:buNone/>
              </a:pPr>
              <a:r>
                <a:rPr lang="en-IN" b="1" dirty="0">
                  <a:solidFill>
                    <a:srgbClr val="002060"/>
                  </a:solidFill>
                  <a:latin typeface="Times New Roman" panose="02020603050405020304" pitchFamily="18" charset="0"/>
                  <a:cs typeface="Times New Roman" panose="02020603050405020304" pitchFamily="18" charset="0"/>
                </a:rPr>
                <a:t>4</a:t>
              </a:r>
              <a:r>
                <a:rPr lang="en-IN" b="1" kern="1200" dirty="0">
                  <a:solidFill>
                    <a:srgbClr val="002060"/>
                  </a:solidFill>
                  <a:latin typeface="Times New Roman" panose="02020603050405020304" pitchFamily="18" charset="0"/>
                  <a:cs typeface="Times New Roman" panose="02020603050405020304" pitchFamily="18" charset="0"/>
                </a:rPr>
                <a:t>. Database Handling of Axis Bank’s “</a:t>
              </a:r>
              <a:r>
                <a:rPr lang="en-IN" b="1" kern="1200" dirty="0" err="1">
                  <a:solidFill>
                    <a:srgbClr val="002060"/>
                  </a:solidFill>
                  <a:latin typeface="Times New Roman" panose="02020603050405020304" pitchFamily="18" charset="0"/>
                  <a:cs typeface="Times New Roman" panose="02020603050405020304" pitchFamily="18" charset="0"/>
                </a:rPr>
                <a:t>customer_table</a:t>
              </a:r>
              <a:r>
                <a:rPr lang="en-IN" b="1" kern="1200" dirty="0">
                  <a:solidFill>
                    <a:srgbClr val="002060"/>
                  </a:solidFill>
                  <a:latin typeface="Times New Roman" panose="02020603050405020304" pitchFamily="18" charset="0"/>
                  <a:cs typeface="Times New Roman" panose="02020603050405020304" pitchFamily="18" charset="0"/>
                </a:rPr>
                <a:t>”</a:t>
              </a:r>
            </a:p>
          </p:txBody>
        </p:sp>
      </p:grpSp>
      <p:sp>
        <p:nvSpPr>
          <p:cNvPr id="16" name="Rectangle: Rounded Corners 15">
            <a:extLst>
              <a:ext uri="{FF2B5EF4-FFF2-40B4-BE49-F238E27FC236}">
                <a16:creationId xmlns:a16="http://schemas.microsoft.com/office/drawing/2014/main" id="{EBB03A10-E33B-B12F-16BB-CF5DD5789CF4}"/>
              </a:ext>
            </a:extLst>
          </p:cNvPr>
          <p:cNvSpPr/>
          <p:nvPr/>
        </p:nvSpPr>
        <p:spPr>
          <a:xfrm>
            <a:off x="719114" y="1507629"/>
            <a:ext cx="5830772" cy="466420"/>
          </a:xfrm>
          <a:prstGeom prst="roundRect">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IN" b="1" dirty="0">
                <a:solidFill>
                  <a:schemeClr val="tx1"/>
                </a:solidFill>
                <a:latin typeface="Times New Roman" panose="02020603050405020304" pitchFamily="18" charset="0"/>
                <a:cs typeface="Times New Roman" panose="02020603050405020304" pitchFamily="18" charset="0"/>
              </a:rPr>
              <a:t>1. Testing IRCTC login Functionality</a:t>
            </a:r>
          </a:p>
        </p:txBody>
      </p:sp>
      <p:sp>
        <p:nvSpPr>
          <p:cNvPr id="18" name="Rectangle: Rounded Corners 17">
            <a:extLst>
              <a:ext uri="{FF2B5EF4-FFF2-40B4-BE49-F238E27FC236}">
                <a16:creationId xmlns:a16="http://schemas.microsoft.com/office/drawing/2014/main" id="{B38E0788-6455-FF18-E26C-584630C092BE}"/>
              </a:ext>
            </a:extLst>
          </p:cNvPr>
          <p:cNvSpPr/>
          <p:nvPr/>
        </p:nvSpPr>
        <p:spPr>
          <a:xfrm>
            <a:off x="726895" y="4516799"/>
            <a:ext cx="5830772" cy="415048"/>
          </a:xfrm>
          <a:prstGeom prst="roundRect">
            <a:avLst/>
          </a:prstGeom>
          <a:solidFill>
            <a:schemeClr val="accent6"/>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9. Automation Testing on “Rediff Mail registration page”</a:t>
            </a:r>
          </a:p>
        </p:txBody>
      </p:sp>
      <p:pic>
        <p:nvPicPr>
          <p:cNvPr id="21" name="Picture 20">
            <a:extLst>
              <a:ext uri="{FF2B5EF4-FFF2-40B4-BE49-F238E27FC236}">
                <a16:creationId xmlns:a16="http://schemas.microsoft.com/office/drawing/2014/main" id="{2ABB7E1C-688F-4F00-141E-E2345735E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846" y="987773"/>
            <a:ext cx="11002619" cy="6350000"/>
          </a:xfrm>
          <a:prstGeom prst="rect">
            <a:avLst/>
          </a:prstGeom>
        </p:spPr>
      </p:pic>
      <p:sp>
        <p:nvSpPr>
          <p:cNvPr id="4" name="TextBox 3">
            <a:extLst>
              <a:ext uri="{FF2B5EF4-FFF2-40B4-BE49-F238E27FC236}">
                <a16:creationId xmlns:a16="http://schemas.microsoft.com/office/drawing/2014/main" id="{BF3B6FAE-2C67-62B5-C4B6-9BBA7DCF0A7C}"/>
              </a:ext>
            </a:extLst>
          </p:cNvPr>
          <p:cNvSpPr txBox="1"/>
          <p:nvPr/>
        </p:nvSpPr>
        <p:spPr>
          <a:xfrm>
            <a:off x="7323155" y="4950818"/>
            <a:ext cx="6510130" cy="348813"/>
          </a:xfrm>
          <a:prstGeom prst="rect">
            <a:avLst/>
          </a:prstGeom>
          <a:noFill/>
        </p:spPr>
        <p:txBody>
          <a:bodyPr wrap="square">
            <a:spAutoFit/>
          </a:bodyPr>
          <a:lstStyle/>
          <a:p>
            <a:pPr>
              <a:lnSpc>
                <a:spcPts val="2042"/>
              </a:lnSpc>
            </a:pPr>
            <a:r>
              <a:rPr lang="en-US" sz="20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4"/>
              </a:rPr>
              <a:t>Click here</a:t>
            </a:r>
            <a:r>
              <a:rPr lang="en-US" sz="2000" kern="0" spc="-26" dirty="0">
                <a:solidFill>
                  <a:srgbClr val="E0D6DE"/>
                </a:solidFill>
                <a:latin typeface="Times New Roman" panose="02020603050405020304" pitchFamily="18" charset="0"/>
                <a:ea typeface="Inter" pitchFamily="34" charset="-122"/>
                <a:cs typeface="Times New Roman" panose="02020603050405020304" pitchFamily="18" charset="0"/>
              </a:rPr>
              <a:t> for Project reference</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662B6-3B56-3038-EEFB-73DAFF291A0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6B8427C-4EEE-D90C-8B68-55E3F1DE9205}"/>
              </a:ext>
            </a:extLst>
          </p:cNvPr>
          <p:cNvSpPr/>
          <p:nvPr/>
        </p:nvSpPr>
        <p:spPr>
          <a:xfrm>
            <a:off x="5145286" y="450751"/>
            <a:ext cx="5238948" cy="537468"/>
          </a:xfrm>
          <a:prstGeom prst="rect">
            <a:avLst/>
          </a:prstGeom>
          <a:noFill/>
          <a:ln/>
        </p:spPr>
        <p:txBody>
          <a:bodyPr wrap="none" lIns="0" tIns="0" rIns="0" bIns="0" rtlCol="0" anchor="t"/>
          <a:lstStyle/>
          <a:p>
            <a:pPr>
              <a:lnSpc>
                <a:spcPts val="4208"/>
              </a:lnSpc>
            </a:pPr>
            <a:r>
              <a:rPr lang="en-US" sz="3600" b="1" u="sng" kern="0" spc="-67" dirty="0">
                <a:solidFill>
                  <a:srgbClr val="EA1165"/>
                </a:solidFill>
                <a:latin typeface="Times New Roman" panose="02020603050405020304" pitchFamily="18" charset="0"/>
                <a:ea typeface="Petrona Bold" pitchFamily="34" charset="-122"/>
                <a:cs typeface="Times New Roman" panose="02020603050405020304" pitchFamily="18" charset="0"/>
              </a:rPr>
              <a:t>Test Closure Report – Axis Bank</a:t>
            </a:r>
            <a:endParaRPr lang="en-US" sz="3600" u="sng" dirty="0">
              <a:solidFill>
                <a:srgbClr val="EA1165"/>
              </a:solidFill>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4F4F549F-0263-FC60-BEBD-A413736DD0BC}"/>
              </a:ext>
            </a:extLst>
          </p:cNvPr>
          <p:cNvSpPr/>
          <p:nvPr/>
        </p:nvSpPr>
        <p:spPr>
          <a:xfrm>
            <a:off x="5145286" y="1233884"/>
            <a:ext cx="6473428" cy="3678833"/>
          </a:xfrm>
          <a:prstGeom prst="roundRect">
            <a:avLst>
              <a:gd name="adj" fmla="val 1870"/>
            </a:avLst>
          </a:prstGeom>
          <a:noFill/>
          <a:ln w="7620">
            <a:solidFill>
              <a:srgbClr val="FFFFFF">
                <a:alpha val="24000"/>
              </a:srgbClr>
            </a:solidFill>
            <a:prstDash val="solid"/>
          </a:ln>
        </p:spPr>
      </p:sp>
      <p:sp>
        <p:nvSpPr>
          <p:cNvPr id="5" name="Shape 2">
            <a:extLst>
              <a:ext uri="{FF2B5EF4-FFF2-40B4-BE49-F238E27FC236}">
                <a16:creationId xmlns:a16="http://schemas.microsoft.com/office/drawing/2014/main" id="{5BCC016C-DBC3-3FE8-C2CE-144620B240CC}"/>
              </a:ext>
            </a:extLst>
          </p:cNvPr>
          <p:cNvSpPr/>
          <p:nvPr/>
        </p:nvSpPr>
        <p:spPr>
          <a:xfrm>
            <a:off x="5151636" y="1240234"/>
            <a:ext cx="6460033" cy="471190"/>
          </a:xfrm>
          <a:prstGeom prst="rect">
            <a:avLst/>
          </a:prstGeom>
          <a:solidFill>
            <a:srgbClr val="FFFFFF">
              <a:alpha val="4000"/>
            </a:srgbClr>
          </a:solidFill>
          <a:ln/>
        </p:spPr>
      </p:sp>
      <p:sp>
        <p:nvSpPr>
          <p:cNvPr id="6" name="Text 3">
            <a:extLst>
              <a:ext uri="{FF2B5EF4-FFF2-40B4-BE49-F238E27FC236}">
                <a16:creationId xmlns:a16="http://schemas.microsoft.com/office/drawing/2014/main" id="{CC23607E-D0B7-C59C-1047-9ECF53DBF788}"/>
              </a:ext>
            </a:extLst>
          </p:cNvPr>
          <p:cNvSpPr/>
          <p:nvPr/>
        </p:nvSpPr>
        <p:spPr>
          <a:xfrm>
            <a:off x="5316339"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Metric</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7A437B12-B141-3EDA-F779-224364F71A45}"/>
              </a:ext>
            </a:extLst>
          </p:cNvPr>
          <p:cNvSpPr/>
          <p:nvPr/>
        </p:nvSpPr>
        <p:spPr>
          <a:xfrm>
            <a:off x="7303294" y="1344810"/>
            <a:ext cx="1819077"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Value</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FB5647A6-FF23-433A-4C0D-69580526C149}"/>
              </a:ext>
            </a:extLst>
          </p:cNvPr>
          <p:cNvSpPr/>
          <p:nvPr/>
        </p:nvSpPr>
        <p:spPr>
          <a:xfrm>
            <a:off x="9625607"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Description</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B3F391BF-1CEC-475B-B1BF-B840BB1496CC}"/>
              </a:ext>
            </a:extLst>
          </p:cNvPr>
          <p:cNvSpPr/>
          <p:nvPr/>
        </p:nvSpPr>
        <p:spPr>
          <a:xfrm>
            <a:off x="5151636" y="1711424"/>
            <a:ext cx="6460033" cy="995263"/>
          </a:xfrm>
          <a:prstGeom prst="rect">
            <a:avLst/>
          </a:prstGeom>
          <a:solidFill>
            <a:srgbClr val="000000">
              <a:alpha val="4000"/>
            </a:srgbClr>
          </a:solidFill>
          <a:ln/>
        </p:spPr>
      </p:sp>
      <p:sp>
        <p:nvSpPr>
          <p:cNvPr id="10" name="Text 7">
            <a:extLst>
              <a:ext uri="{FF2B5EF4-FFF2-40B4-BE49-F238E27FC236}">
                <a16:creationId xmlns:a16="http://schemas.microsoft.com/office/drawing/2014/main" id="{FC99A225-9228-1792-7138-C7BE5665BDC2}"/>
              </a:ext>
            </a:extLst>
          </p:cNvPr>
          <p:cNvSpPr/>
          <p:nvPr/>
        </p:nvSpPr>
        <p:spPr>
          <a:xfrm>
            <a:off x="5316339" y="181600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Total Test Cases</a:t>
            </a:r>
            <a:endParaRPr lang="en-US" sz="14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C3A70E8E-E088-08E9-0476-49AFCF0FB6B6}"/>
              </a:ext>
            </a:extLst>
          </p:cNvPr>
          <p:cNvSpPr/>
          <p:nvPr/>
        </p:nvSpPr>
        <p:spPr>
          <a:xfrm>
            <a:off x="7472561" y="1816001"/>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81</a:t>
            </a:r>
            <a:endParaRPr lang="en-US" sz="1250"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22CA2334-74F8-290F-C364-E72BF72016EB}"/>
              </a:ext>
            </a:extLst>
          </p:cNvPr>
          <p:cNvSpPr/>
          <p:nvPr/>
        </p:nvSpPr>
        <p:spPr>
          <a:xfrm>
            <a:off x="9625607" y="1816001"/>
            <a:ext cx="1822252" cy="786110"/>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Comprehensive coverage of login functionalities</a:t>
            </a:r>
            <a:endParaRPr lang="en-US" sz="140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592DBFD2-CE33-8029-2C6F-DE1E6E26DF84}"/>
              </a:ext>
            </a:extLst>
          </p:cNvPr>
          <p:cNvSpPr/>
          <p:nvPr/>
        </p:nvSpPr>
        <p:spPr>
          <a:xfrm>
            <a:off x="5151636" y="2706687"/>
            <a:ext cx="6460033" cy="733227"/>
          </a:xfrm>
          <a:prstGeom prst="rect">
            <a:avLst/>
          </a:prstGeom>
          <a:solidFill>
            <a:srgbClr val="FFFFFF">
              <a:alpha val="4000"/>
            </a:srgbClr>
          </a:solidFill>
          <a:ln/>
        </p:spPr>
        <p:txBody>
          <a:bodyPr/>
          <a:lstStyle/>
          <a:p>
            <a:endParaRPr lang="en-IN" dirty="0"/>
          </a:p>
        </p:txBody>
      </p:sp>
      <p:sp>
        <p:nvSpPr>
          <p:cNvPr id="14" name="Text 11">
            <a:extLst>
              <a:ext uri="{FF2B5EF4-FFF2-40B4-BE49-F238E27FC236}">
                <a16:creationId xmlns:a16="http://schemas.microsoft.com/office/drawing/2014/main" id="{97371743-FF3D-91E6-69AB-FAF1D3EA7243}"/>
              </a:ext>
            </a:extLst>
          </p:cNvPr>
          <p:cNvSpPr/>
          <p:nvPr/>
        </p:nvSpPr>
        <p:spPr>
          <a:xfrm>
            <a:off x="5316339" y="2811264"/>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543ED744-DEB9-3E10-CBEE-662F41CC8B2B}"/>
              </a:ext>
            </a:extLst>
          </p:cNvPr>
          <p:cNvSpPr/>
          <p:nvPr/>
        </p:nvSpPr>
        <p:spPr>
          <a:xfrm>
            <a:off x="7472561" y="2811264"/>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81</a:t>
            </a:r>
            <a:endParaRPr lang="en-US" sz="1250"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70F61F47-0750-7061-14F1-12B259BA9896}"/>
              </a:ext>
            </a:extLst>
          </p:cNvPr>
          <p:cNvSpPr/>
          <p:nvPr/>
        </p:nvSpPr>
        <p:spPr>
          <a:xfrm>
            <a:off x="9625607" y="2811264"/>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All test cases executed successfully</a:t>
            </a:r>
            <a:endParaRPr lang="en-US" sz="14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5B06046A-D412-7EC9-7A15-7FF2BBAA922E}"/>
              </a:ext>
            </a:extLst>
          </p:cNvPr>
          <p:cNvSpPr/>
          <p:nvPr/>
        </p:nvSpPr>
        <p:spPr>
          <a:xfrm>
            <a:off x="5151636" y="3439914"/>
            <a:ext cx="6460033" cy="733227"/>
          </a:xfrm>
          <a:prstGeom prst="rect">
            <a:avLst/>
          </a:prstGeom>
          <a:solidFill>
            <a:srgbClr val="000000">
              <a:alpha val="4000"/>
            </a:srgbClr>
          </a:solidFill>
          <a:ln/>
        </p:spPr>
      </p:sp>
      <p:sp>
        <p:nvSpPr>
          <p:cNvPr id="18" name="Text 15">
            <a:extLst>
              <a:ext uri="{FF2B5EF4-FFF2-40B4-BE49-F238E27FC236}">
                <a16:creationId xmlns:a16="http://schemas.microsoft.com/office/drawing/2014/main" id="{69BFB93C-740F-1458-E062-16380967BA1E}"/>
              </a:ext>
            </a:extLst>
          </p:cNvPr>
          <p:cNvSpPr/>
          <p:nvPr/>
        </p:nvSpPr>
        <p:spPr>
          <a:xfrm>
            <a:off x="5316339" y="354449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Failed</a:t>
            </a:r>
            <a:endParaRPr lang="en-US" sz="125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D6F27EB9-4999-D19E-87CA-65FE93CC57D4}"/>
              </a:ext>
            </a:extLst>
          </p:cNvPr>
          <p:cNvSpPr/>
          <p:nvPr/>
        </p:nvSpPr>
        <p:spPr>
          <a:xfrm>
            <a:off x="7472561" y="3544491"/>
            <a:ext cx="1819077" cy="262037"/>
          </a:xfrm>
          <a:prstGeom prst="rect">
            <a:avLst/>
          </a:prstGeom>
          <a:noFill/>
          <a:ln/>
        </p:spPr>
        <p:txBody>
          <a:bodyPr wrap="none" lIns="0" tIns="0" rIns="0" bIns="0" rtlCol="0" anchor="t"/>
          <a:lstStyle/>
          <a:p>
            <a:pPr>
              <a:lnSpc>
                <a:spcPts val="2042"/>
              </a:lnSpc>
            </a:pPr>
            <a:r>
              <a:rPr lang="en-US" sz="125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0" name="Text 17">
            <a:extLst>
              <a:ext uri="{FF2B5EF4-FFF2-40B4-BE49-F238E27FC236}">
                <a16:creationId xmlns:a16="http://schemas.microsoft.com/office/drawing/2014/main" id="{4CF07496-0309-0667-1590-4A5E432684FE}"/>
              </a:ext>
            </a:extLst>
          </p:cNvPr>
          <p:cNvSpPr/>
          <p:nvPr/>
        </p:nvSpPr>
        <p:spPr>
          <a:xfrm>
            <a:off x="9625607" y="3544491"/>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failures observed during testing</a:t>
            </a:r>
            <a:endParaRPr lang="en-US" sz="1400" dirty="0">
              <a:latin typeface="Times New Roman" panose="02020603050405020304" pitchFamily="18" charset="0"/>
              <a:cs typeface="Times New Roman" panose="02020603050405020304" pitchFamily="18" charset="0"/>
            </a:endParaRPr>
          </a:p>
        </p:txBody>
      </p:sp>
      <p:sp>
        <p:nvSpPr>
          <p:cNvPr id="21" name="Shape 18">
            <a:extLst>
              <a:ext uri="{FF2B5EF4-FFF2-40B4-BE49-F238E27FC236}">
                <a16:creationId xmlns:a16="http://schemas.microsoft.com/office/drawing/2014/main" id="{93E66EEB-78D7-A4DF-6F8A-F236EBE1EFD7}"/>
              </a:ext>
            </a:extLst>
          </p:cNvPr>
          <p:cNvSpPr/>
          <p:nvPr/>
        </p:nvSpPr>
        <p:spPr>
          <a:xfrm>
            <a:off x="5151636" y="4173141"/>
            <a:ext cx="6460033" cy="733227"/>
          </a:xfrm>
          <a:prstGeom prst="rect">
            <a:avLst/>
          </a:prstGeom>
          <a:solidFill>
            <a:srgbClr val="FFFFFF">
              <a:alpha val="4000"/>
            </a:srgbClr>
          </a:solidFill>
          <a:ln/>
        </p:spPr>
        <p:txBody>
          <a:bodyPr/>
          <a:lstStyle/>
          <a:p>
            <a:endParaRPr lang="en-IN" dirty="0"/>
          </a:p>
        </p:txBody>
      </p:sp>
      <p:sp>
        <p:nvSpPr>
          <p:cNvPr id="22" name="Text 19">
            <a:extLst>
              <a:ext uri="{FF2B5EF4-FFF2-40B4-BE49-F238E27FC236}">
                <a16:creationId xmlns:a16="http://schemas.microsoft.com/office/drawing/2014/main" id="{D7886E4B-89B5-9A4B-2404-97E3B0EA4CE9}"/>
              </a:ext>
            </a:extLst>
          </p:cNvPr>
          <p:cNvSpPr/>
          <p:nvPr/>
        </p:nvSpPr>
        <p:spPr>
          <a:xfrm>
            <a:off x="5316339" y="4277717"/>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Defects (Unresolved)</a:t>
            </a:r>
            <a:endParaRPr lang="en-US" sz="1400"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ECFAF930-FBEE-5041-78D0-7D4BBB321174}"/>
              </a:ext>
            </a:extLst>
          </p:cNvPr>
          <p:cNvSpPr/>
          <p:nvPr/>
        </p:nvSpPr>
        <p:spPr>
          <a:xfrm>
            <a:off x="7472561" y="4277717"/>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4" name="Text 21">
            <a:extLst>
              <a:ext uri="{FF2B5EF4-FFF2-40B4-BE49-F238E27FC236}">
                <a16:creationId xmlns:a16="http://schemas.microsoft.com/office/drawing/2014/main" id="{3A7860B1-BC09-48B4-D844-D9CF68CCEADF}"/>
              </a:ext>
            </a:extLst>
          </p:cNvPr>
          <p:cNvSpPr/>
          <p:nvPr/>
        </p:nvSpPr>
        <p:spPr>
          <a:xfrm>
            <a:off x="9625607" y="4277718"/>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open issues at test closure</a:t>
            </a:r>
            <a:endParaRPr lang="en-US" sz="1400" dirty="0">
              <a:latin typeface="Times New Roman" panose="02020603050405020304" pitchFamily="18" charset="0"/>
              <a:cs typeface="Times New Roman" panose="02020603050405020304" pitchFamily="18" charset="0"/>
            </a:endParaRPr>
          </a:p>
        </p:txBody>
      </p:sp>
      <p:sp>
        <p:nvSpPr>
          <p:cNvPr id="25" name="Text 22">
            <a:extLst>
              <a:ext uri="{FF2B5EF4-FFF2-40B4-BE49-F238E27FC236}">
                <a16:creationId xmlns:a16="http://schemas.microsoft.com/office/drawing/2014/main" id="{AFB905E0-72A8-3CA7-4DA6-EBDAAADC9E00}"/>
              </a:ext>
            </a:extLst>
          </p:cNvPr>
          <p:cNvSpPr/>
          <p:nvPr/>
        </p:nvSpPr>
        <p:spPr>
          <a:xfrm>
            <a:off x="5145285" y="5096967"/>
            <a:ext cx="6473429" cy="1582129"/>
          </a:xfrm>
          <a:prstGeom prst="rect">
            <a:avLst/>
          </a:prstGeom>
          <a:noFill/>
          <a:ln/>
        </p:spPr>
        <p:txBody>
          <a:bodyPr wrap="square" lIns="0" tIns="0" rIns="0" bIns="0" rtlCol="0" anchor="t"/>
          <a:lstStyle/>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The test closure report indicates a successful completion of the Axis Bank login functionality testing. The 100% pass rate suggests a robust implementation that meets all specified requirements. </a:t>
            </a:r>
          </a:p>
          <a:p>
            <a:pPr marL="285750" indent="-285750">
              <a:lnSpc>
                <a:spcPts val="2042"/>
              </a:lnSpc>
              <a:buFont typeface="Arial" panose="020B0604020202020204" pitchFamily="34" charset="0"/>
              <a:buChar char="•"/>
            </a:pPr>
            <a:endPar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endParaRPr>
          </a:p>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 for Project Reference.</a:t>
            </a:r>
          </a:p>
          <a:p>
            <a:pPr marL="285750" indent="-285750">
              <a:lnSpc>
                <a:spcPts val="2042"/>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99D46739-E859-2918-DB5D-1B1AAD6C0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52" y="450751"/>
            <a:ext cx="4898374" cy="6228346"/>
          </a:xfrm>
          <a:prstGeom prst="rect">
            <a:avLst/>
          </a:prstGeom>
        </p:spPr>
      </p:pic>
    </p:spTree>
    <p:extLst>
      <p:ext uri="{BB962C8B-B14F-4D97-AF65-F5344CB8AC3E}">
        <p14:creationId xmlns:p14="http://schemas.microsoft.com/office/powerpoint/2010/main" val="27227214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F2128A-3646-C4AA-05F4-BA74BA13F4E1}"/>
              </a:ext>
            </a:extLst>
          </p:cNvPr>
          <p:cNvSpPr txBox="1"/>
          <p:nvPr/>
        </p:nvSpPr>
        <p:spPr>
          <a:xfrm>
            <a:off x="977608" y="2705953"/>
            <a:ext cx="10236780" cy="842538"/>
          </a:xfrm>
          <a:prstGeom prst="rect">
            <a:avLst/>
          </a:prstGeom>
          <a:noFill/>
        </p:spPr>
        <p:txBody>
          <a:bodyPr wrap="square">
            <a:spAutoFit/>
          </a:bodyPr>
          <a:lstStyle/>
          <a:p>
            <a:pPr algn="ctr">
              <a:lnSpc>
                <a:spcPts val="5291"/>
              </a:lnSpc>
            </a:pPr>
            <a:r>
              <a:rPr lang="en-US" sz="8000" b="1" i="1" dirty="0">
                <a:solidFill>
                  <a:srgbClr val="FFC000"/>
                </a:solidFill>
                <a:latin typeface="Times New Roman" panose="02020603050405020304" pitchFamily="18" charset="0"/>
                <a:cs typeface="Times New Roman" panose="02020603050405020304" pitchFamily="18" charset="0"/>
              </a:rPr>
              <a:t>Thank You</a:t>
            </a:r>
          </a:p>
        </p:txBody>
      </p:sp>
      <p:pic>
        <p:nvPicPr>
          <p:cNvPr id="12" name="Picture 11">
            <a:extLst>
              <a:ext uri="{FF2B5EF4-FFF2-40B4-BE49-F238E27FC236}">
                <a16:creationId xmlns:a16="http://schemas.microsoft.com/office/drawing/2014/main" id="{6FC20059-3A60-DB2D-5FC2-A4F8BCC3B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755" y="3031656"/>
            <a:ext cx="6466485" cy="3635775"/>
          </a:xfrm>
          <a:prstGeom prst="rect">
            <a:avLst/>
          </a:prstGeom>
        </p:spPr>
      </p:pic>
    </p:spTree>
    <p:extLst>
      <p:ext uri="{BB962C8B-B14F-4D97-AF65-F5344CB8AC3E}">
        <p14:creationId xmlns:p14="http://schemas.microsoft.com/office/powerpoint/2010/main" val="12014816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45490" y="275390"/>
            <a:ext cx="11701019" cy="1032470"/>
          </a:xfrm>
          <a:prstGeom prst="rect">
            <a:avLst/>
          </a:prstGeom>
          <a:noFill/>
          <a:ln/>
        </p:spPr>
        <p:txBody>
          <a:bodyPr wrap="square" lIns="0" tIns="0" rIns="0" bIns="0" rtlCol="0" anchor="t"/>
          <a:lstStyle/>
          <a:p>
            <a:pPr>
              <a:lnSpc>
                <a:spcPts val="4042"/>
              </a:lnSpc>
            </a:pPr>
            <a:r>
              <a:rPr lang="en-US" sz="3250" b="1" u="sng" kern="0" spc="-65" dirty="0">
                <a:solidFill>
                  <a:srgbClr val="FFC000"/>
                </a:solidFill>
                <a:latin typeface="Times New Roman" panose="02020603050405020304" pitchFamily="18" charset="0"/>
                <a:ea typeface="Petrona Bold" pitchFamily="34" charset="-122"/>
                <a:cs typeface="Times New Roman" panose="02020603050405020304" pitchFamily="18" charset="0"/>
              </a:rPr>
              <a:t>Group Member Details: BUGBUSTERS GROUP1</a:t>
            </a:r>
            <a:endParaRPr lang="en-US" sz="3250" u="sng" dirty="0">
              <a:solidFill>
                <a:srgbClr val="FFC000"/>
              </a:solidFill>
              <a:latin typeface="Times New Roman" panose="02020603050405020304" pitchFamily="18" charset="0"/>
              <a:cs typeface="Times New Roman" panose="02020603050405020304" pitchFamily="18" charset="0"/>
            </a:endParaRPr>
          </a:p>
        </p:txBody>
      </p:sp>
      <p:sp>
        <p:nvSpPr>
          <p:cNvPr id="5" name="Text 1"/>
          <p:cNvSpPr/>
          <p:nvPr/>
        </p:nvSpPr>
        <p:spPr>
          <a:xfrm>
            <a:off x="825574" y="3186492"/>
            <a:ext cx="2520256" cy="258168"/>
          </a:xfrm>
          <a:prstGeom prst="rect">
            <a:avLst/>
          </a:prstGeom>
          <a:noFill/>
          <a:ln/>
        </p:spPr>
        <p:txBody>
          <a:bodyPr wrap="none" lIns="0" tIns="0" rIns="0" bIns="0" rtlCol="0" anchor="t"/>
          <a:lstStyle/>
          <a:p>
            <a:pPr>
              <a:lnSpc>
                <a:spcPts val="2000"/>
              </a:lnSpc>
            </a:pP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Bhabani Sankar Khadiratna</a:t>
            </a:r>
            <a:endParaRPr lang="en-US" dirty="0">
              <a:latin typeface="Times New Roman" panose="02020603050405020304" pitchFamily="18" charset="0"/>
              <a:cs typeface="Times New Roman" panose="02020603050405020304" pitchFamily="18" charset="0"/>
            </a:endParaRPr>
          </a:p>
        </p:txBody>
      </p:sp>
      <p:sp>
        <p:nvSpPr>
          <p:cNvPr id="6" name="Text 2"/>
          <p:cNvSpPr/>
          <p:nvPr/>
        </p:nvSpPr>
        <p:spPr>
          <a:xfrm>
            <a:off x="1242322" y="3419881"/>
            <a:ext cx="3141365" cy="503436"/>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QA trainee, Axis Bank </a:t>
            </a:r>
            <a:endParaRPr lang="en-US" sz="1400" dirty="0">
              <a:latin typeface="Times New Roman" panose="02020603050405020304" pitchFamily="18" charset="0"/>
              <a:cs typeface="Times New Roman" panose="02020603050405020304" pitchFamily="18" charset="0"/>
            </a:endParaRPr>
          </a:p>
        </p:txBody>
      </p:sp>
      <p:sp>
        <p:nvSpPr>
          <p:cNvPr id="8" name="Text 3"/>
          <p:cNvSpPr/>
          <p:nvPr/>
        </p:nvSpPr>
        <p:spPr>
          <a:xfrm>
            <a:off x="5122663" y="3137689"/>
            <a:ext cx="1731065" cy="352525"/>
          </a:xfrm>
          <a:prstGeom prst="rect">
            <a:avLst/>
          </a:prstGeom>
          <a:noFill/>
          <a:ln/>
        </p:spPr>
        <p:txBody>
          <a:bodyPr wrap="none" lIns="0" tIns="0" rIns="0" bIns="0" rtlCol="0" anchor="t"/>
          <a:lstStyle/>
          <a:p>
            <a:pPr>
              <a:lnSpc>
                <a:spcPts val="2000"/>
              </a:lnSpc>
            </a:pP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       </a:t>
            </a:r>
            <a:r>
              <a:rPr lang="en-US" b="1" kern="0" spc="-32" dirty="0" err="1">
                <a:solidFill>
                  <a:srgbClr val="E0D6DE"/>
                </a:solidFill>
                <a:latin typeface="Times New Roman" panose="02020603050405020304" pitchFamily="18" charset="0"/>
                <a:ea typeface="Petrona Bold" pitchFamily="34" charset="-122"/>
                <a:cs typeface="Times New Roman" panose="02020603050405020304" pitchFamily="18" charset="0"/>
              </a:rPr>
              <a:t>Shubhadip</a:t>
            </a: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 Paul</a:t>
            </a:r>
            <a:endParaRPr lang="en-US" dirty="0">
              <a:latin typeface="Times New Roman" panose="02020603050405020304" pitchFamily="18" charset="0"/>
              <a:cs typeface="Times New Roman" panose="02020603050405020304" pitchFamily="18" charset="0"/>
            </a:endParaRPr>
          </a:p>
        </p:txBody>
      </p:sp>
      <p:sp>
        <p:nvSpPr>
          <p:cNvPr id="9" name="Text 4"/>
          <p:cNvSpPr/>
          <p:nvPr/>
        </p:nvSpPr>
        <p:spPr>
          <a:xfrm>
            <a:off x="5105073" y="3417445"/>
            <a:ext cx="3809301" cy="755154"/>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         QA trainee, Axis Bank </a:t>
            </a:r>
            <a:endParaRPr lang="en-US" sz="1400" dirty="0">
              <a:latin typeface="Times New Roman" panose="02020603050405020304" pitchFamily="18" charset="0"/>
              <a:cs typeface="Times New Roman" panose="02020603050405020304" pitchFamily="18" charset="0"/>
            </a:endParaRPr>
          </a:p>
        </p:txBody>
      </p:sp>
      <p:sp>
        <p:nvSpPr>
          <p:cNvPr id="11" name="Text 5"/>
          <p:cNvSpPr/>
          <p:nvPr/>
        </p:nvSpPr>
        <p:spPr>
          <a:xfrm>
            <a:off x="7777230" y="5838182"/>
            <a:ext cx="2065238" cy="258168"/>
          </a:xfrm>
          <a:prstGeom prst="rect">
            <a:avLst/>
          </a:prstGeom>
          <a:noFill/>
          <a:ln/>
        </p:spPr>
        <p:txBody>
          <a:bodyPr wrap="none" lIns="0" tIns="0" rIns="0" bIns="0" rtlCol="0" anchor="t"/>
          <a:lstStyle/>
          <a:p>
            <a:pPr>
              <a:lnSpc>
                <a:spcPts val="2000"/>
              </a:lnSpc>
            </a:pP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Ambala Rakesh</a:t>
            </a:r>
            <a:endParaRPr lang="en-US" dirty="0">
              <a:latin typeface="Times New Roman" panose="02020603050405020304" pitchFamily="18" charset="0"/>
              <a:cs typeface="Times New Roman" panose="02020603050405020304" pitchFamily="18" charset="0"/>
            </a:endParaRPr>
          </a:p>
        </p:txBody>
      </p:sp>
      <p:sp>
        <p:nvSpPr>
          <p:cNvPr id="12" name="Text 6"/>
          <p:cNvSpPr/>
          <p:nvPr/>
        </p:nvSpPr>
        <p:spPr>
          <a:xfrm>
            <a:off x="7797108" y="6087976"/>
            <a:ext cx="3141365" cy="755154"/>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QA trainee, Axis Bank </a:t>
            </a:r>
            <a:endParaRPr lang="en-US" sz="1400" dirty="0">
              <a:latin typeface="Times New Roman" panose="02020603050405020304" pitchFamily="18" charset="0"/>
              <a:cs typeface="Times New Roman" panose="02020603050405020304" pitchFamily="18" charset="0"/>
            </a:endParaRPr>
          </a:p>
        </p:txBody>
      </p:sp>
      <p:sp>
        <p:nvSpPr>
          <p:cNvPr id="14" name="Text 7"/>
          <p:cNvSpPr/>
          <p:nvPr/>
        </p:nvSpPr>
        <p:spPr>
          <a:xfrm>
            <a:off x="9576098" y="3045688"/>
            <a:ext cx="2065238" cy="258168"/>
          </a:xfrm>
          <a:prstGeom prst="rect">
            <a:avLst/>
          </a:prstGeom>
          <a:noFill/>
          <a:ln/>
        </p:spPr>
        <p:txBody>
          <a:bodyPr wrap="none" lIns="0" tIns="0" rIns="0" bIns="0" rtlCol="0" anchor="t"/>
          <a:lstStyle/>
          <a:p>
            <a:pPr>
              <a:lnSpc>
                <a:spcPts val="2000"/>
              </a:lnSpc>
            </a:pP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Middela Sathvika</a:t>
            </a:r>
            <a:endParaRPr lang="en-US" dirty="0">
              <a:latin typeface="Times New Roman" panose="02020603050405020304" pitchFamily="18" charset="0"/>
              <a:cs typeface="Times New Roman" panose="02020603050405020304" pitchFamily="18" charset="0"/>
            </a:endParaRPr>
          </a:p>
        </p:txBody>
      </p:sp>
      <p:sp>
        <p:nvSpPr>
          <p:cNvPr id="15" name="Text 8"/>
          <p:cNvSpPr/>
          <p:nvPr/>
        </p:nvSpPr>
        <p:spPr>
          <a:xfrm>
            <a:off x="9605943" y="3302427"/>
            <a:ext cx="3141365" cy="503436"/>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QA trainee, Axis Bank </a:t>
            </a:r>
            <a:endParaRPr lang="en-US" sz="1400" dirty="0">
              <a:latin typeface="Times New Roman" panose="02020603050405020304" pitchFamily="18" charset="0"/>
              <a:cs typeface="Times New Roman" panose="02020603050405020304" pitchFamily="18" charset="0"/>
            </a:endParaRPr>
          </a:p>
        </p:txBody>
      </p:sp>
      <p:sp>
        <p:nvSpPr>
          <p:cNvPr id="16" name="Text 9"/>
          <p:cNvSpPr/>
          <p:nvPr/>
        </p:nvSpPr>
        <p:spPr>
          <a:xfrm>
            <a:off x="5122664" y="5638839"/>
            <a:ext cx="6518672" cy="755154"/>
          </a:xfrm>
          <a:prstGeom prst="rect">
            <a:avLst/>
          </a:prstGeom>
          <a:noFill/>
          <a:ln/>
        </p:spPr>
        <p:txBody>
          <a:bodyPr wrap="square" lIns="0" tIns="0" rIns="0" bIns="0" rtlCol="0" anchor="t"/>
          <a:lstStyle/>
          <a:p>
            <a:pPr>
              <a:lnSpc>
                <a:spcPts val="1958"/>
              </a:lnSpc>
            </a:pPr>
            <a:endParaRPr lang="en-US" sz="1208"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559FEF29-5942-9951-342E-1E2319608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948" y="1276091"/>
            <a:ext cx="1764815" cy="1791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6">
            <a:extLst>
              <a:ext uri="{FF2B5EF4-FFF2-40B4-BE49-F238E27FC236}">
                <a16:creationId xmlns:a16="http://schemas.microsoft.com/office/drawing/2014/main" id="{10B62043-45A2-A30D-07AE-6902D5F7C6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8980" y="1266389"/>
            <a:ext cx="1764815" cy="18027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Text 7">
            <a:extLst>
              <a:ext uri="{FF2B5EF4-FFF2-40B4-BE49-F238E27FC236}">
                <a16:creationId xmlns:a16="http://schemas.microsoft.com/office/drawing/2014/main" id="{64C947AB-8B54-098C-AE79-6020D670BE99}"/>
              </a:ext>
            </a:extLst>
          </p:cNvPr>
          <p:cNvSpPr/>
          <p:nvPr/>
        </p:nvSpPr>
        <p:spPr>
          <a:xfrm>
            <a:off x="3083182" y="5829808"/>
            <a:ext cx="2065238" cy="258168"/>
          </a:xfrm>
          <a:prstGeom prst="rect">
            <a:avLst/>
          </a:prstGeom>
          <a:noFill/>
          <a:ln/>
        </p:spPr>
        <p:txBody>
          <a:bodyPr wrap="none" lIns="0" tIns="0" rIns="0" bIns="0" rtlCol="0" anchor="t"/>
          <a:lstStyle/>
          <a:p>
            <a:pPr>
              <a:lnSpc>
                <a:spcPts val="2000"/>
              </a:lnSpc>
            </a:pPr>
            <a:r>
              <a:rPr lang="en-US" sz="1800" kern="0" spc="-25" dirty="0">
                <a:solidFill>
                  <a:srgbClr val="E0D6DE"/>
                </a:solidFill>
                <a:latin typeface="Times New Roman" panose="02020603050405020304" pitchFamily="18" charset="0"/>
                <a:ea typeface="Inter" pitchFamily="34" charset="-122"/>
                <a:cs typeface="Times New Roman" panose="02020603050405020304" pitchFamily="18" charset="0"/>
              </a:rPr>
              <a:t>Mansi Santosh </a:t>
            </a:r>
            <a:r>
              <a:rPr lang="en-US" sz="1800" kern="0" spc="-25" dirty="0" err="1">
                <a:solidFill>
                  <a:srgbClr val="E0D6DE"/>
                </a:solidFill>
                <a:latin typeface="Times New Roman" panose="02020603050405020304" pitchFamily="18" charset="0"/>
                <a:ea typeface="Inter" pitchFamily="34" charset="-122"/>
                <a:cs typeface="Times New Roman" panose="02020603050405020304" pitchFamily="18" charset="0"/>
              </a:rPr>
              <a:t>Mahale</a:t>
            </a:r>
            <a:endParaRPr lang="en-US" sz="1625" dirty="0">
              <a:latin typeface="Times New Roman" panose="02020603050405020304" pitchFamily="18" charset="0"/>
              <a:cs typeface="Times New Roman" panose="02020603050405020304" pitchFamily="18" charset="0"/>
            </a:endParaRPr>
          </a:p>
        </p:txBody>
      </p:sp>
      <p:sp>
        <p:nvSpPr>
          <p:cNvPr id="35" name="Text 8">
            <a:extLst>
              <a:ext uri="{FF2B5EF4-FFF2-40B4-BE49-F238E27FC236}">
                <a16:creationId xmlns:a16="http://schemas.microsoft.com/office/drawing/2014/main" id="{C72FD32C-DA12-A660-E230-7CD29885D76E}"/>
              </a:ext>
            </a:extLst>
          </p:cNvPr>
          <p:cNvSpPr/>
          <p:nvPr/>
        </p:nvSpPr>
        <p:spPr>
          <a:xfrm>
            <a:off x="3287853" y="6098587"/>
            <a:ext cx="3141365" cy="503436"/>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QA trainee, Axis Bank </a:t>
            </a:r>
            <a:endParaRPr lang="en-US" sz="1400" dirty="0">
              <a:latin typeface="Times New Roman" panose="02020603050405020304" pitchFamily="18" charset="0"/>
              <a:cs typeface="Times New Roman" panose="02020603050405020304" pitchFamily="18" charset="0"/>
            </a:endParaRPr>
          </a:p>
        </p:txBody>
      </p:sp>
      <p:pic>
        <p:nvPicPr>
          <p:cNvPr id="39" name="Picture 38">
            <a:extLst>
              <a:ext uri="{FF2B5EF4-FFF2-40B4-BE49-F238E27FC236}">
                <a16:creationId xmlns:a16="http://schemas.microsoft.com/office/drawing/2014/main" id="{3D5E7E3B-E7D4-07EC-9199-7C19CE4699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1262" y="1128154"/>
            <a:ext cx="1764815" cy="1786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1" name="Picture 40">
            <a:extLst>
              <a:ext uri="{FF2B5EF4-FFF2-40B4-BE49-F238E27FC236}">
                <a16:creationId xmlns:a16="http://schemas.microsoft.com/office/drawing/2014/main" id="{F6B60141-2825-C151-3240-26152CDA52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8635" y="3808908"/>
            <a:ext cx="1914333" cy="19430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4D99FBB6-9BBC-D607-2912-22B5B83A2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1179" y="3826769"/>
            <a:ext cx="1885618" cy="18120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990678" y="885934"/>
            <a:ext cx="6547319" cy="1619250"/>
          </a:xfrm>
          <a:prstGeom prst="rect">
            <a:avLst/>
          </a:prstGeom>
          <a:noFill/>
          <a:ln/>
        </p:spPr>
        <p:txBody>
          <a:bodyPr wrap="square" lIns="0" tIns="0" rIns="0" bIns="0" rtlCol="0" anchor="t"/>
          <a:lstStyle/>
          <a:p>
            <a:pPr>
              <a:lnSpc>
                <a:spcPts val="6375"/>
              </a:lnSpc>
            </a:pPr>
            <a:endParaRPr lang="en-US" sz="5083" dirty="0">
              <a:solidFill>
                <a:srgbClr val="FFFFFF"/>
              </a:solidFill>
              <a:latin typeface="Times New Roman" panose="02020603050405020304" pitchFamily="18" charset="0"/>
              <a:ea typeface="Unbounded" pitchFamily="34" charset="-122"/>
              <a:cs typeface="Times New Roman" panose="02020603050405020304" pitchFamily="18" charset="0"/>
            </a:endParaRPr>
          </a:p>
          <a:p>
            <a:pPr>
              <a:lnSpc>
                <a:spcPts val="6375"/>
              </a:lnSpc>
            </a:pPr>
            <a:r>
              <a:rPr lang="en-US" sz="5083" b="1" dirty="0">
                <a:solidFill>
                  <a:schemeClr val="accent4"/>
                </a:solidFill>
                <a:latin typeface="Times New Roman" panose="02020603050405020304" pitchFamily="18" charset="0"/>
                <a:ea typeface="Unbounded" pitchFamily="34" charset="-122"/>
                <a:cs typeface="Times New Roman" panose="02020603050405020304" pitchFamily="18" charset="0"/>
              </a:rPr>
              <a:t>Case study-1 : IRCTC Login Testing Project</a:t>
            </a:r>
            <a:endParaRPr lang="en-US" sz="5083" b="1" dirty="0">
              <a:solidFill>
                <a:schemeClr val="accent4"/>
              </a:solidFill>
              <a:latin typeface="Times New Roman" panose="02020603050405020304" pitchFamily="18" charset="0"/>
              <a:cs typeface="Times New Roman" panose="02020603050405020304" pitchFamily="18" charset="0"/>
            </a:endParaRPr>
          </a:p>
        </p:txBody>
      </p:sp>
      <p:sp>
        <p:nvSpPr>
          <p:cNvPr id="4" name="Text 1"/>
          <p:cNvSpPr/>
          <p:nvPr/>
        </p:nvSpPr>
        <p:spPr>
          <a:xfrm>
            <a:off x="4990678" y="3079122"/>
            <a:ext cx="6693818" cy="2295751"/>
          </a:xfrm>
          <a:prstGeom prst="rect">
            <a:avLst/>
          </a:prstGeom>
          <a:noFill/>
          <a:ln/>
        </p:spPr>
        <p:txBody>
          <a:bodyPr wrap="none" lIns="0" tIns="0" rIns="0" bIns="0" rtlCol="0" anchor="t"/>
          <a:lstStyle/>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Ever feel like the IRCTC login is the real test before you even get to the Tatkal tickets?</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“Tatkal booking or Mission Impossible? IRCTC has only one rule: Login first!”</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a:t>
            </a:r>
            <a:r>
              <a:rPr lang="en-US" dirty="0">
                <a:solidFill>
                  <a:srgbClr val="CAD6DE"/>
                </a:solidFill>
                <a:latin typeface="Times New Roman" panose="02020603050405020304" pitchFamily="18" charset="0"/>
                <a:cs typeface="Times New Roman" panose="02020603050405020304" pitchFamily="18" charset="0"/>
              </a:rPr>
              <a:t>Leave it Yaar, That’s why we are here” – </a:t>
            </a:r>
          </a:p>
          <a:p>
            <a:pPr>
              <a:lnSpc>
                <a:spcPts val="2500"/>
              </a:lnSpc>
            </a:pPr>
            <a:endParaRPr lang="en-US" dirty="0">
              <a:solidFill>
                <a:srgbClr val="CAD6DE"/>
              </a:solidFill>
              <a:latin typeface="Times New Roman" panose="02020603050405020304" pitchFamily="18" charset="0"/>
              <a:cs typeface="Times New Roman" panose="02020603050405020304" pitchFamily="18" charset="0"/>
            </a:endParaRPr>
          </a:p>
          <a:p>
            <a:pPr>
              <a:lnSpc>
                <a:spcPts val="2500"/>
              </a:lnSpc>
            </a:pPr>
            <a:r>
              <a:rPr lang="en-US" sz="1800" dirty="0">
                <a:solidFill>
                  <a:srgbClr val="CAD6DE"/>
                </a:solidFill>
                <a:latin typeface="Times New Roman" panose="02020603050405020304" pitchFamily="18" charset="0"/>
                <a:ea typeface="Cabin" pitchFamily="34" charset="-122"/>
                <a:cs typeface="Times New Roman" panose="02020603050405020304" pitchFamily="18" charset="0"/>
              </a:rPr>
              <a:t>                                                                                   By:- </a:t>
            </a:r>
            <a:r>
              <a:rPr lang="en-US" sz="1800" dirty="0" err="1">
                <a:solidFill>
                  <a:srgbClr val="CAD6DE"/>
                </a:solidFill>
                <a:latin typeface="Times New Roman" panose="02020603050405020304" pitchFamily="18" charset="0"/>
                <a:ea typeface="Cabin" pitchFamily="34" charset="-122"/>
                <a:cs typeface="Times New Roman" panose="02020603050405020304" pitchFamily="18" charset="0"/>
              </a:rPr>
              <a:t>BugBusters</a:t>
            </a:r>
            <a:r>
              <a:rPr lang="en-US" sz="1800" dirty="0">
                <a:solidFill>
                  <a:srgbClr val="CAD6DE"/>
                </a:solidFill>
                <a:latin typeface="Times New Roman" panose="02020603050405020304" pitchFamily="18" charset="0"/>
                <a:ea typeface="Cabin" pitchFamily="34" charset="-122"/>
                <a:cs typeface="Times New Roman" panose="02020603050405020304" pitchFamily="18" charset="0"/>
              </a:rPr>
              <a:t> </a:t>
            </a: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Group1</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5081461" y="4226998"/>
            <a:ext cx="7223181" cy="372562"/>
          </a:xfrm>
          <a:prstGeom prst="rect">
            <a:avLst/>
          </a:prstGeom>
          <a:noFill/>
          <a:ln/>
        </p:spPr>
        <p:txBody>
          <a:bodyPr wrap="none" lIns="0" tIns="0" rIns="0" bIns="0" rtlCol="0" anchor="t"/>
          <a:lstStyle/>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770CBF8-4141-15EA-8FD7-3A5309FF5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73" y="3816220"/>
            <a:ext cx="4450701" cy="2634437"/>
          </a:xfrm>
          <a:prstGeom prst="rect">
            <a:avLst/>
          </a:prstGeom>
        </p:spPr>
      </p:pic>
      <p:pic>
        <p:nvPicPr>
          <p:cNvPr id="2" name="Picture 1">
            <a:extLst>
              <a:ext uri="{FF2B5EF4-FFF2-40B4-BE49-F238E27FC236}">
                <a16:creationId xmlns:a16="http://schemas.microsoft.com/office/drawing/2014/main" id="{AEF08EC4-20F6-60EC-4B78-0507AADC9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5430" y="81280"/>
            <a:ext cx="2467780" cy="1307781"/>
          </a:xfrm>
          <a:prstGeom prst="rect">
            <a:avLst/>
          </a:prstGeom>
          <a:solidFill>
            <a:schemeClr val="bg1"/>
          </a:solidFill>
        </p:spPr>
      </p:pic>
      <p:pic>
        <p:nvPicPr>
          <p:cNvPr id="8" name="Picture 7">
            <a:extLst>
              <a:ext uri="{FF2B5EF4-FFF2-40B4-BE49-F238E27FC236}">
                <a16:creationId xmlns:a16="http://schemas.microsoft.com/office/drawing/2014/main" id="{A2E8E652-999B-83C9-183C-3A3FBCEF63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273" y="407343"/>
            <a:ext cx="4450701" cy="31608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3" name="Text 0"/>
          <p:cNvSpPr/>
          <p:nvPr/>
        </p:nvSpPr>
        <p:spPr>
          <a:xfrm>
            <a:off x="417444" y="619026"/>
            <a:ext cx="7106477" cy="2369939"/>
          </a:xfrm>
          <a:prstGeom prst="rect">
            <a:avLst/>
          </a:prstGeom>
          <a:noFill/>
          <a:ln/>
        </p:spPr>
        <p:txBody>
          <a:bodyPr wrap="square" lIns="0" tIns="0" rIns="0" bIns="0" rtlCol="0" anchor="t"/>
          <a:lstStyle/>
          <a:p>
            <a:pPr>
              <a:lnSpc>
                <a:spcPts val="6208"/>
              </a:lnSpc>
            </a:pPr>
            <a:r>
              <a:rPr lang="en-US" sz="4958" b="1" kern="0" spc="-99" dirty="0">
                <a:solidFill>
                  <a:srgbClr val="FFC000"/>
                </a:solidFill>
                <a:latin typeface="Times New Roman" panose="02020603050405020304" pitchFamily="18" charset="0"/>
                <a:ea typeface="Petrona Bold" pitchFamily="34" charset="-122"/>
                <a:cs typeface="Times New Roman" panose="02020603050405020304" pitchFamily="18" charset="0"/>
              </a:rPr>
              <a:t>Testing the Login Functionality of the IRCTC Website</a:t>
            </a:r>
            <a:endParaRPr lang="en-US" sz="4958" dirty="0">
              <a:solidFill>
                <a:srgbClr val="FFC000"/>
              </a:solidFill>
              <a:latin typeface="Times New Roman" panose="02020603050405020304" pitchFamily="18" charset="0"/>
              <a:cs typeface="Times New Roman" panose="02020603050405020304" pitchFamily="18" charset="0"/>
            </a:endParaRPr>
          </a:p>
        </p:txBody>
      </p:sp>
      <p:sp>
        <p:nvSpPr>
          <p:cNvPr id="4" name="Text 1"/>
          <p:cNvSpPr/>
          <p:nvPr/>
        </p:nvSpPr>
        <p:spPr>
          <a:xfrm>
            <a:off x="417444" y="3250605"/>
            <a:ext cx="6211956" cy="1396008"/>
          </a:xfrm>
          <a:prstGeom prst="rect">
            <a:avLst/>
          </a:prstGeom>
          <a:noFill/>
          <a:ln/>
        </p:spPr>
        <p:txBody>
          <a:bodyPr wrap="square" lIns="0" tIns="0" rIns="0" bIns="0" rtlCol="0" anchor="t"/>
          <a:lstStyle/>
          <a:p>
            <a:pPr algn="just">
              <a:lnSpc>
                <a:spcPts val="2167"/>
              </a:lnSpc>
            </a:pPr>
            <a:r>
              <a:rPr lang="en-US" sz="1600" kern="0" spc="-27" dirty="0">
                <a:solidFill>
                  <a:srgbClr val="E0D6DE"/>
                </a:solidFill>
                <a:latin typeface="Times New Roman" panose="02020603050405020304" pitchFamily="18" charset="0"/>
                <a:ea typeface="Inter" pitchFamily="34" charset="-122"/>
                <a:cs typeface="Times New Roman" panose="02020603050405020304" pitchFamily="18" charset="0"/>
              </a:rPr>
              <a:t>The Indian Railway Catering and Tourism Corporation (IRCTC) website serves millions of users daily, making its login functionality a critical component for user experience and security. This presentation outlines a comprehensive approach to testing the IRCTC login system, ensuring robustness, security, and user-friendliness.</a:t>
            </a:r>
            <a:endParaRPr lang="en-US" sz="1600" dirty="0">
              <a:latin typeface="Times New Roman" panose="02020603050405020304" pitchFamily="18" charset="0"/>
              <a:cs typeface="Times New Roman" panose="02020603050405020304" pitchFamily="18" charset="0"/>
            </a:endParaRPr>
          </a:p>
        </p:txBody>
      </p:sp>
      <p:sp>
        <p:nvSpPr>
          <p:cNvPr id="5" name="Text 2"/>
          <p:cNvSpPr/>
          <p:nvPr/>
        </p:nvSpPr>
        <p:spPr>
          <a:xfrm>
            <a:off x="417443" y="4842868"/>
            <a:ext cx="6211956" cy="1396008"/>
          </a:xfrm>
          <a:prstGeom prst="rect">
            <a:avLst/>
          </a:prstGeom>
          <a:noFill/>
          <a:ln/>
        </p:spPr>
        <p:txBody>
          <a:bodyPr wrap="square" lIns="0" tIns="0" rIns="0" bIns="0" rtlCol="0" anchor="t"/>
          <a:lstStyle/>
          <a:p>
            <a:pPr algn="just">
              <a:lnSpc>
                <a:spcPts val="2167"/>
              </a:lnSpc>
            </a:pPr>
            <a:r>
              <a:rPr lang="en-US" sz="1600" kern="0" spc="-27" dirty="0">
                <a:solidFill>
                  <a:srgbClr val="E0D6DE"/>
                </a:solidFill>
                <a:latin typeface="Times New Roman" panose="02020603050405020304" pitchFamily="18" charset="0"/>
                <a:ea typeface="Inter" pitchFamily="34" charset="-122"/>
                <a:cs typeface="Times New Roman" panose="02020603050405020304" pitchFamily="18" charset="0"/>
              </a:rPr>
              <a:t>Our testing strategy encompasses writing high-level scenarios, developing detailed test cases, and creating a Requirement Traceability Matrix (RTM) for the login page. This thorough examination will validate input handling, error messaging, and overall functionality across multiple browsers, providing a solid foundation for a reliable and secure login process.</a:t>
            </a:r>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1E79786-88BD-D7CD-E7D9-7C6FF4F54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243" y="0"/>
            <a:ext cx="537375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362204"/>
            <a:ext cx="4961831" cy="620217"/>
          </a:xfrm>
          <a:prstGeom prst="rect">
            <a:avLst/>
          </a:prstGeom>
          <a:noFill/>
          <a:ln/>
        </p:spPr>
        <p:txBody>
          <a:bodyPr wrap="none" lIns="0" tIns="0" rIns="0" bIns="0" rtlCol="0" anchor="t"/>
          <a:lstStyle/>
          <a:p>
            <a:pPr>
              <a:lnSpc>
                <a:spcPts val="4875"/>
              </a:lnSpc>
            </a:pPr>
            <a:r>
              <a:rPr lang="en-US" sz="3875" b="1" u="sng" kern="0" spc="-78" dirty="0">
                <a:solidFill>
                  <a:srgbClr val="FFC000"/>
                </a:solidFill>
                <a:latin typeface="Times New Roman" panose="02020603050405020304" pitchFamily="18" charset="0"/>
                <a:ea typeface="Petrona Bold" pitchFamily="34" charset="-122"/>
                <a:cs typeface="Times New Roman" panose="02020603050405020304" pitchFamily="18" charset="0"/>
              </a:rPr>
              <a:t>Tools and Resources</a:t>
            </a:r>
            <a:endParaRPr lang="en-US" sz="3875" u="sng" dirty="0">
              <a:solidFill>
                <a:srgbClr val="FFC000"/>
              </a:solidFill>
              <a:latin typeface="Times New Roman" panose="02020603050405020304" pitchFamily="18" charset="0"/>
              <a:cs typeface="Times New Roman" panose="02020603050405020304" pitchFamily="18" charset="0"/>
            </a:endParaRPr>
          </a:p>
        </p:txBody>
      </p:sp>
      <p:sp>
        <p:nvSpPr>
          <p:cNvPr id="3" name="Text 1"/>
          <p:cNvSpPr/>
          <p:nvPr/>
        </p:nvSpPr>
        <p:spPr>
          <a:xfrm>
            <a:off x="661492" y="2279849"/>
            <a:ext cx="2596257" cy="310058"/>
          </a:xfrm>
          <a:prstGeom prst="rect">
            <a:avLst/>
          </a:prstGeom>
          <a:noFill/>
          <a:ln/>
        </p:spPr>
        <p:txBody>
          <a:bodyPr wrap="none" lIns="0" tIns="0" rIns="0" bIns="0" rtlCol="0" anchor="t"/>
          <a:lstStyle/>
          <a:p>
            <a:pPr>
              <a:lnSpc>
                <a:spcPts val="2417"/>
              </a:lnSpc>
            </a:pPr>
            <a:r>
              <a:rPr lang="en-US" sz="2000" b="1" kern="0" spc="-39" dirty="0">
                <a:solidFill>
                  <a:srgbClr val="FF8AAF"/>
                </a:solidFill>
                <a:latin typeface="Times New Roman" panose="02020603050405020304" pitchFamily="18" charset="0"/>
                <a:ea typeface="Petrona Bold" pitchFamily="34" charset="-122"/>
                <a:cs typeface="Times New Roman" panose="02020603050405020304" pitchFamily="18" charset="0"/>
              </a:rPr>
              <a:t>Test Management - JIRA</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661493" y="2778920"/>
            <a:ext cx="3175012" cy="2721769"/>
          </a:xfrm>
          <a:prstGeom prst="rect">
            <a:avLst/>
          </a:prstGeom>
          <a:noFill/>
          <a:ln/>
        </p:spPr>
        <p:txBody>
          <a:bodyPr wrap="square" lIns="0" tIns="0" rIns="0" bIns="0" rtlCol="0" anchor="t"/>
          <a:lstStyle/>
          <a:p>
            <a:pPr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JIRA serves as the central hub for test case management and bug tracking. Its robust features enable the team to create, assign, and monitor test cases efficiently. The platform's customizable workflows facilitate seamless communication between testers and developers, ensuring quick resolution of identified issues.</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4308839" y="2269731"/>
            <a:ext cx="2480866" cy="310058"/>
          </a:xfrm>
          <a:prstGeom prst="rect">
            <a:avLst/>
          </a:prstGeom>
          <a:noFill/>
          <a:ln/>
        </p:spPr>
        <p:txBody>
          <a:bodyPr wrap="none" lIns="0" tIns="0" rIns="0" bIns="0" rtlCol="0" anchor="t"/>
          <a:lstStyle/>
          <a:p>
            <a:pPr>
              <a:lnSpc>
                <a:spcPts val="2417"/>
              </a:lnSpc>
            </a:pPr>
            <a:r>
              <a:rPr lang="en-US" sz="2000" b="1" kern="0" spc="-39" dirty="0">
                <a:solidFill>
                  <a:srgbClr val="FF8AAF"/>
                </a:solidFill>
                <a:latin typeface="Times New Roman" panose="02020603050405020304" pitchFamily="18" charset="0"/>
                <a:ea typeface="Petrona Bold" pitchFamily="34" charset="-122"/>
                <a:cs typeface="Times New Roman" panose="02020603050405020304" pitchFamily="18" charset="0"/>
              </a:rPr>
              <a:t>Documentation – MS Word , Excel</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4308840" y="2778920"/>
            <a:ext cx="3652404" cy="2721769"/>
          </a:xfrm>
          <a:prstGeom prst="rect">
            <a:avLst/>
          </a:prstGeom>
          <a:noFill/>
          <a:ln/>
        </p:spPr>
        <p:txBody>
          <a:bodyPr wrap="square" lIns="0" tIns="0" rIns="0" bIns="0" rtlCol="0" anchor="t"/>
          <a:lstStyle/>
          <a:p>
            <a:pPr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Microsoft Excel is utilized for structured documentation of test cases and the RTM. Its powerful sorting and filtering capabilities allow for easy organization and analysis of test data. Custom templates are created to standardize test case formats and maintain consistency across the testing process.</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8447734" y="2279849"/>
            <a:ext cx="2480866" cy="310058"/>
          </a:xfrm>
          <a:prstGeom prst="rect">
            <a:avLst/>
          </a:prstGeom>
          <a:noFill/>
          <a:ln/>
        </p:spPr>
        <p:txBody>
          <a:bodyPr wrap="none" lIns="0" tIns="0" rIns="0" bIns="0" rtlCol="0" anchor="t"/>
          <a:lstStyle/>
          <a:p>
            <a:pPr lvl="1">
              <a:lnSpc>
                <a:spcPts val="2417"/>
              </a:lnSpc>
            </a:pPr>
            <a:r>
              <a:rPr lang="en-US" sz="2000" b="1" kern="0" spc="-39" dirty="0">
                <a:solidFill>
                  <a:srgbClr val="FF8AAF"/>
                </a:solidFill>
                <a:latin typeface="Times New Roman" panose="02020603050405020304" pitchFamily="18" charset="0"/>
                <a:ea typeface="Petrona Bold" pitchFamily="34" charset="-122"/>
                <a:cs typeface="Times New Roman" panose="02020603050405020304" pitchFamily="18" charset="0"/>
              </a:rPr>
              <a:t>Browser Compatibility</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8121270" y="2778920"/>
            <a:ext cx="3409239" cy="2721769"/>
          </a:xfrm>
          <a:prstGeom prst="rect">
            <a:avLst/>
          </a:prstGeom>
          <a:noFill/>
          <a:ln/>
        </p:spPr>
        <p:txBody>
          <a:bodyPr wrap="square" lIns="0" tIns="0" rIns="0" bIns="0" rtlCol="0" anchor="t"/>
          <a:lstStyle/>
          <a:p>
            <a:pPr lvl="1"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Chrome is the primary browser used for testing, representing a significant portion of IRCTC's user base. Manual testing are done to expand coverage to other browsers and versions, ensuring a consistent login experience across various platforms.</a:t>
            </a:r>
            <a:endParaRPr lang="en-US" sz="16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E6E1700C-67DF-0E33-AC16-D0FB118AE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000" y="1328278"/>
            <a:ext cx="890993" cy="890992"/>
          </a:xfrm>
          <a:prstGeom prst="rect">
            <a:avLst/>
          </a:prstGeom>
        </p:spPr>
      </p:pic>
      <p:pic>
        <p:nvPicPr>
          <p:cNvPr id="10" name="Picture 9">
            <a:extLst>
              <a:ext uri="{FF2B5EF4-FFF2-40B4-BE49-F238E27FC236}">
                <a16:creationId xmlns:a16="http://schemas.microsoft.com/office/drawing/2014/main" id="{6E82A052-906C-E67D-3101-96E6AA9D3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123" y="1188860"/>
            <a:ext cx="3835504" cy="1090988"/>
          </a:xfrm>
          <a:prstGeom prst="rect">
            <a:avLst/>
          </a:prstGeom>
        </p:spPr>
      </p:pic>
      <p:pic>
        <p:nvPicPr>
          <p:cNvPr id="11" name="Picture 10">
            <a:extLst>
              <a:ext uri="{FF2B5EF4-FFF2-40B4-BE49-F238E27FC236}">
                <a16:creationId xmlns:a16="http://schemas.microsoft.com/office/drawing/2014/main" id="{E448CF08-5F98-3C46-7F61-C3827BA98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873" y="1191141"/>
            <a:ext cx="1044606" cy="1044606"/>
          </a:xfrm>
          <a:prstGeom prst="rect">
            <a:avLst/>
          </a:prstGeom>
        </p:spPr>
      </p:pic>
      <p:pic>
        <p:nvPicPr>
          <p:cNvPr id="13" name="Picture 12">
            <a:extLst>
              <a:ext uri="{FF2B5EF4-FFF2-40B4-BE49-F238E27FC236}">
                <a16:creationId xmlns:a16="http://schemas.microsoft.com/office/drawing/2014/main" id="{0CD652F8-0457-4874-F2B5-0EA05ACDDC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582" y="1188860"/>
            <a:ext cx="1090988" cy="10909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22268" y="394445"/>
            <a:ext cx="4222155" cy="470594"/>
          </a:xfrm>
          <a:prstGeom prst="rect">
            <a:avLst/>
          </a:prstGeom>
          <a:noFill/>
          <a:ln/>
        </p:spPr>
        <p:txBody>
          <a:bodyPr wrap="none" lIns="0" tIns="0" rIns="0" bIns="0" rtlCol="0" anchor="t"/>
          <a:lstStyle/>
          <a:p>
            <a:pPr>
              <a:lnSpc>
                <a:spcPts val="3667"/>
              </a:lnSpc>
            </a:pPr>
            <a:r>
              <a:rPr lang="en-US" sz="3200" b="1" u="sng" kern="0" spc="-59" dirty="0">
                <a:solidFill>
                  <a:srgbClr val="FFC000"/>
                </a:solidFill>
                <a:latin typeface="Times New Roman" panose="02020603050405020304" pitchFamily="18" charset="0"/>
                <a:ea typeface="Petrona Bold" pitchFamily="34" charset="-122"/>
                <a:cs typeface="Times New Roman" panose="02020603050405020304" pitchFamily="18" charset="0"/>
              </a:rPr>
              <a:t>Project Objective &amp; Scope</a:t>
            </a:r>
            <a:endParaRPr lang="en-US" sz="3200" u="sng" dirty="0">
              <a:solidFill>
                <a:srgbClr val="FFC000"/>
              </a:solidFill>
              <a:latin typeface="Times New Roman" panose="02020603050405020304" pitchFamily="18" charset="0"/>
              <a:cs typeface="Times New Roman" panose="02020603050405020304" pitchFamily="18" charset="0"/>
            </a:endParaRPr>
          </a:p>
        </p:txBody>
      </p:sp>
      <p:sp>
        <p:nvSpPr>
          <p:cNvPr id="4" name="Shape 1"/>
          <p:cNvSpPr/>
          <p:nvPr/>
        </p:nvSpPr>
        <p:spPr>
          <a:xfrm>
            <a:off x="5279529" y="1080095"/>
            <a:ext cx="19050" cy="5386586"/>
          </a:xfrm>
          <a:prstGeom prst="roundRect">
            <a:avLst>
              <a:gd name="adj" fmla="val 316233"/>
            </a:avLst>
          </a:prstGeom>
          <a:solidFill>
            <a:srgbClr val="48367C"/>
          </a:solidFill>
          <a:ln/>
        </p:spPr>
      </p:sp>
      <p:sp>
        <p:nvSpPr>
          <p:cNvPr id="5" name="Shape 2"/>
          <p:cNvSpPr/>
          <p:nvPr/>
        </p:nvSpPr>
        <p:spPr>
          <a:xfrm>
            <a:off x="5431334" y="1393230"/>
            <a:ext cx="501948" cy="19050"/>
          </a:xfrm>
          <a:prstGeom prst="roundRect">
            <a:avLst>
              <a:gd name="adj" fmla="val 316233"/>
            </a:avLst>
          </a:prstGeom>
          <a:solidFill>
            <a:srgbClr val="48367C"/>
          </a:solidFill>
          <a:ln/>
        </p:spPr>
      </p:sp>
      <p:sp>
        <p:nvSpPr>
          <p:cNvPr id="6" name="Shape 3"/>
          <p:cNvSpPr/>
          <p:nvPr/>
        </p:nvSpPr>
        <p:spPr>
          <a:xfrm>
            <a:off x="5127725" y="1241426"/>
            <a:ext cx="322659" cy="322659"/>
          </a:xfrm>
          <a:prstGeom prst="roundRect">
            <a:avLst>
              <a:gd name="adj" fmla="val 18671"/>
            </a:avLst>
          </a:prstGeom>
          <a:solidFill>
            <a:srgbClr val="2F1D63"/>
          </a:solidFill>
          <a:ln w="7620">
            <a:solidFill>
              <a:srgbClr val="48367C"/>
            </a:solidFill>
            <a:prstDash val="solid"/>
          </a:ln>
        </p:spPr>
      </p:sp>
      <p:sp>
        <p:nvSpPr>
          <p:cNvPr id="7" name="Text 4"/>
          <p:cNvSpPr/>
          <p:nvPr/>
        </p:nvSpPr>
        <p:spPr>
          <a:xfrm>
            <a:off x="5242918" y="1289745"/>
            <a:ext cx="92174" cy="225921"/>
          </a:xfrm>
          <a:prstGeom prst="rect">
            <a:avLst/>
          </a:prstGeom>
          <a:noFill/>
          <a:ln/>
        </p:spPr>
        <p:txBody>
          <a:bodyPr wrap="none" lIns="0" tIns="0" rIns="0" bIns="0" rtlCol="0" anchor="t"/>
          <a:lstStyle/>
          <a:p>
            <a:pPr algn="ctr">
              <a:lnSpc>
                <a:spcPts val="1750"/>
              </a:lnSpc>
            </a:pPr>
            <a:r>
              <a:rPr lang="en-US" sz="1750" b="1" kern="0" spc="-36" dirty="0">
                <a:solidFill>
                  <a:srgbClr val="E0D6DE"/>
                </a:solidFill>
                <a:latin typeface="Times New Roman" panose="02020603050405020304" pitchFamily="18" charset="0"/>
                <a:ea typeface="Petrona Bold" pitchFamily="34" charset="-122"/>
                <a:cs typeface="Times New Roman" panose="02020603050405020304" pitchFamily="18" charset="0"/>
              </a:rPr>
              <a:t>1</a:t>
            </a:r>
            <a:endParaRPr lang="en-US" sz="1750" dirty="0">
              <a:latin typeface="Times New Roman" panose="02020603050405020304" pitchFamily="18" charset="0"/>
              <a:cs typeface="Times New Roman" panose="02020603050405020304" pitchFamily="18" charset="0"/>
            </a:endParaRPr>
          </a:p>
        </p:txBody>
      </p:sp>
      <p:sp>
        <p:nvSpPr>
          <p:cNvPr id="8" name="Text 5"/>
          <p:cNvSpPr/>
          <p:nvPr/>
        </p:nvSpPr>
        <p:spPr>
          <a:xfrm>
            <a:off x="6077844" y="1223467"/>
            <a:ext cx="1882478" cy="235248"/>
          </a:xfrm>
          <a:prstGeom prst="rect">
            <a:avLst/>
          </a:prstGeom>
          <a:noFill/>
          <a:ln/>
        </p:spPr>
        <p:txBody>
          <a:bodyPr wrap="none" lIns="0" tIns="0" rIns="0" bIns="0" rtlCol="0" anchor="t"/>
          <a:lstStyle/>
          <a:p>
            <a:pPr>
              <a:lnSpc>
                <a:spcPts val="1833"/>
              </a:lnSpc>
            </a:pPr>
            <a:r>
              <a:rPr lang="en-US" b="1" kern="0" spc="-30" dirty="0">
                <a:solidFill>
                  <a:srgbClr val="E0D6DE"/>
                </a:solidFill>
                <a:latin typeface="Times New Roman" panose="02020603050405020304" pitchFamily="18" charset="0"/>
                <a:ea typeface="Petrona Bold" pitchFamily="34" charset="-122"/>
                <a:cs typeface="Times New Roman" panose="02020603050405020304" pitchFamily="18" charset="0"/>
              </a:rPr>
              <a:t>Validate Functionality</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6077844" y="1544737"/>
            <a:ext cx="5612209" cy="688479"/>
          </a:xfrm>
          <a:prstGeom prst="rect">
            <a:avLst/>
          </a:prstGeom>
          <a:noFill/>
          <a:ln/>
        </p:spPr>
        <p:txBody>
          <a:bodyPr wrap="square" lIns="0" tIns="0" rIns="0" bIns="0" rtlCol="0" anchor="t"/>
          <a:lstStyle/>
          <a:p>
            <a:pPr algn="just">
              <a:lnSpc>
                <a:spcPts val="1792"/>
              </a:lnSpc>
            </a:pPr>
            <a:r>
              <a:rPr lang="en-US" sz="1400" kern="0" spc="-22" dirty="0">
                <a:solidFill>
                  <a:srgbClr val="E0D6DE"/>
                </a:solidFill>
                <a:latin typeface="Times New Roman" panose="02020603050405020304" pitchFamily="18" charset="0"/>
                <a:ea typeface="Inter" pitchFamily="34" charset="-122"/>
                <a:cs typeface="Times New Roman" panose="02020603050405020304" pitchFamily="18" charset="0"/>
              </a:rPr>
              <a:t>Thoroughly test the IRCTC login system for robustness, security, and user-friendliness. This includes assessing various login attempts, input validation mechanisms, and error handling procedures.</a:t>
            </a:r>
            <a:endParaRPr lang="en-US" sz="1400" dirty="0">
              <a:latin typeface="Times New Roman" panose="02020603050405020304" pitchFamily="18" charset="0"/>
              <a:cs typeface="Times New Roman" panose="02020603050405020304" pitchFamily="18" charset="0"/>
            </a:endParaRPr>
          </a:p>
        </p:txBody>
      </p:sp>
      <p:sp>
        <p:nvSpPr>
          <p:cNvPr id="10" name="Shape 7"/>
          <p:cNvSpPr/>
          <p:nvPr/>
        </p:nvSpPr>
        <p:spPr>
          <a:xfrm>
            <a:off x="5431334" y="2833093"/>
            <a:ext cx="501948" cy="19050"/>
          </a:xfrm>
          <a:prstGeom prst="roundRect">
            <a:avLst>
              <a:gd name="adj" fmla="val 316233"/>
            </a:avLst>
          </a:prstGeom>
          <a:solidFill>
            <a:srgbClr val="48367C"/>
          </a:solidFill>
          <a:ln/>
        </p:spPr>
      </p:sp>
      <p:sp>
        <p:nvSpPr>
          <p:cNvPr id="11" name="Shape 8"/>
          <p:cNvSpPr/>
          <p:nvPr/>
        </p:nvSpPr>
        <p:spPr>
          <a:xfrm>
            <a:off x="5127725" y="2681288"/>
            <a:ext cx="322659" cy="322659"/>
          </a:xfrm>
          <a:prstGeom prst="roundRect">
            <a:avLst>
              <a:gd name="adj" fmla="val 18671"/>
            </a:avLst>
          </a:prstGeom>
          <a:solidFill>
            <a:srgbClr val="2F1D63"/>
          </a:solidFill>
          <a:ln w="7620">
            <a:solidFill>
              <a:srgbClr val="48367C"/>
            </a:solidFill>
            <a:prstDash val="solid"/>
          </a:ln>
        </p:spPr>
      </p:sp>
      <p:sp>
        <p:nvSpPr>
          <p:cNvPr id="12" name="Text 9"/>
          <p:cNvSpPr/>
          <p:nvPr/>
        </p:nvSpPr>
        <p:spPr>
          <a:xfrm>
            <a:off x="5227241" y="2729607"/>
            <a:ext cx="123528" cy="225921"/>
          </a:xfrm>
          <a:prstGeom prst="rect">
            <a:avLst/>
          </a:prstGeom>
          <a:noFill/>
          <a:ln/>
        </p:spPr>
        <p:txBody>
          <a:bodyPr wrap="none" lIns="0" tIns="0" rIns="0" bIns="0" rtlCol="0" anchor="t"/>
          <a:lstStyle/>
          <a:p>
            <a:pPr algn="ctr">
              <a:lnSpc>
                <a:spcPts val="1750"/>
              </a:lnSpc>
            </a:pPr>
            <a:r>
              <a:rPr lang="en-US" sz="1750" b="1" kern="0" spc="-36" dirty="0">
                <a:solidFill>
                  <a:srgbClr val="E0D6DE"/>
                </a:solidFill>
                <a:latin typeface="Times New Roman" panose="02020603050405020304" pitchFamily="18" charset="0"/>
                <a:ea typeface="Petrona Bold" pitchFamily="34" charset="-122"/>
                <a:cs typeface="Times New Roman" panose="02020603050405020304" pitchFamily="18" charset="0"/>
              </a:rPr>
              <a:t>2</a:t>
            </a:r>
            <a:endParaRPr lang="en-US" sz="1750" dirty="0">
              <a:latin typeface="Times New Roman" panose="02020603050405020304" pitchFamily="18" charset="0"/>
              <a:cs typeface="Times New Roman" panose="02020603050405020304" pitchFamily="18" charset="0"/>
            </a:endParaRPr>
          </a:p>
        </p:txBody>
      </p:sp>
      <p:sp>
        <p:nvSpPr>
          <p:cNvPr id="13" name="Text 10"/>
          <p:cNvSpPr/>
          <p:nvPr/>
        </p:nvSpPr>
        <p:spPr>
          <a:xfrm>
            <a:off x="6077844" y="2663329"/>
            <a:ext cx="1882478" cy="235248"/>
          </a:xfrm>
          <a:prstGeom prst="rect">
            <a:avLst/>
          </a:prstGeom>
          <a:noFill/>
          <a:ln/>
        </p:spPr>
        <p:txBody>
          <a:bodyPr wrap="none" lIns="0" tIns="0" rIns="0" bIns="0" rtlCol="0" anchor="t"/>
          <a:lstStyle/>
          <a:p>
            <a:pPr>
              <a:lnSpc>
                <a:spcPts val="1833"/>
              </a:lnSpc>
            </a:pPr>
            <a:r>
              <a:rPr lang="en-US" b="1" kern="0" spc="-30" dirty="0">
                <a:solidFill>
                  <a:srgbClr val="E0D6DE"/>
                </a:solidFill>
                <a:latin typeface="Times New Roman" panose="02020603050405020304" pitchFamily="18" charset="0"/>
                <a:ea typeface="Petrona Bold" pitchFamily="34" charset="-122"/>
                <a:cs typeface="Times New Roman" panose="02020603050405020304" pitchFamily="18" charset="0"/>
              </a:rPr>
              <a:t>Enhance Security</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6077844" y="2984600"/>
            <a:ext cx="5612209" cy="688479"/>
          </a:xfrm>
          <a:prstGeom prst="rect">
            <a:avLst/>
          </a:prstGeom>
          <a:noFill/>
          <a:ln/>
        </p:spPr>
        <p:txBody>
          <a:bodyPr wrap="square" lIns="0" tIns="0" rIns="0" bIns="0" rtlCol="0" anchor="t"/>
          <a:lstStyle/>
          <a:p>
            <a:pPr algn="just">
              <a:lnSpc>
                <a:spcPts val="1792"/>
              </a:lnSpc>
            </a:pPr>
            <a:r>
              <a:rPr lang="en-US" sz="1400" kern="0" spc="-22" dirty="0">
                <a:solidFill>
                  <a:srgbClr val="E0D6DE"/>
                </a:solidFill>
                <a:latin typeface="Times New Roman" panose="02020603050405020304" pitchFamily="18" charset="0"/>
                <a:ea typeface="Inter" pitchFamily="34" charset="-122"/>
                <a:cs typeface="Times New Roman" panose="02020603050405020304" pitchFamily="18" charset="0"/>
              </a:rPr>
              <a:t>Focus on improving security measures by ensuring accurate and informative error messages that don't compromise system integrity. Implement and test strong password policies and multi-factor authentication options.</a:t>
            </a:r>
            <a:endParaRPr lang="en-US" sz="1400" dirty="0">
              <a:latin typeface="Times New Roman" panose="02020603050405020304" pitchFamily="18" charset="0"/>
              <a:cs typeface="Times New Roman" panose="02020603050405020304" pitchFamily="18" charset="0"/>
            </a:endParaRPr>
          </a:p>
        </p:txBody>
      </p:sp>
      <p:sp>
        <p:nvSpPr>
          <p:cNvPr id="15" name="Shape 12"/>
          <p:cNvSpPr/>
          <p:nvPr/>
        </p:nvSpPr>
        <p:spPr>
          <a:xfrm>
            <a:off x="5431334" y="4272955"/>
            <a:ext cx="501948" cy="19050"/>
          </a:xfrm>
          <a:prstGeom prst="roundRect">
            <a:avLst>
              <a:gd name="adj" fmla="val 316233"/>
            </a:avLst>
          </a:prstGeom>
          <a:solidFill>
            <a:srgbClr val="48367C"/>
          </a:solidFill>
          <a:ln/>
        </p:spPr>
      </p:sp>
      <p:sp>
        <p:nvSpPr>
          <p:cNvPr id="16" name="Shape 13"/>
          <p:cNvSpPr/>
          <p:nvPr/>
        </p:nvSpPr>
        <p:spPr>
          <a:xfrm>
            <a:off x="5127725" y="4121151"/>
            <a:ext cx="322659" cy="322659"/>
          </a:xfrm>
          <a:prstGeom prst="roundRect">
            <a:avLst>
              <a:gd name="adj" fmla="val 18671"/>
            </a:avLst>
          </a:prstGeom>
          <a:solidFill>
            <a:srgbClr val="2F1D63"/>
          </a:solidFill>
          <a:ln w="7620">
            <a:solidFill>
              <a:srgbClr val="48367C"/>
            </a:solidFill>
            <a:prstDash val="solid"/>
          </a:ln>
        </p:spPr>
      </p:sp>
      <p:sp>
        <p:nvSpPr>
          <p:cNvPr id="17" name="Text 14"/>
          <p:cNvSpPr/>
          <p:nvPr/>
        </p:nvSpPr>
        <p:spPr>
          <a:xfrm>
            <a:off x="5227341" y="4169470"/>
            <a:ext cx="123329" cy="225921"/>
          </a:xfrm>
          <a:prstGeom prst="rect">
            <a:avLst/>
          </a:prstGeom>
          <a:noFill/>
          <a:ln/>
        </p:spPr>
        <p:txBody>
          <a:bodyPr wrap="none" lIns="0" tIns="0" rIns="0" bIns="0" rtlCol="0" anchor="t"/>
          <a:lstStyle/>
          <a:p>
            <a:pPr algn="ctr">
              <a:lnSpc>
                <a:spcPts val="1750"/>
              </a:lnSpc>
            </a:pPr>
            <a:r>
              <a:rPr lang="en-US" sz="1750" b="1" kern="0" spc="-36" dirty="0">
                <a:solidFill>
                  <a:srgbClr val="E0D6DE"/>
                </a:solidFill>
                <a:latin typeface="Times New Roman" panose="02020603050405020304" pitchFamily="18" charset="0"/>
                <a:ea typeface="Petrona Bold" pitchFamily="34" charset="-122"/>
                <a:cs typeface="Times New Roman" panose="02020603050405020304" pitchFamily="18" charset="0"/>
              </a:rPr>
              <a:t>3</a:t>
            </a:r>
            <a:endParaRPr lang="en-US" sz="1750" dirty="0">
              <a:latin typeface="Times New Roman" panose="02020603050405020304" pitchFamily="18" charset="0"/>
              <a:cs typeface="Times New Roman" panose="02020603050405020304" pitchFamily="18" charset="0"/>
            </a:endParaRPr>
          </a:p>
        </p:txBody>
      </p:sp>
      <p:sp>
        <p:nvSpPr>
          <p:cNvPr id="18" name="Text 15"/>
          <p:cNvSpPr/>
          <p:nvPr/>
        </p:nvSpPr>
        <p:spPr>
          <a:xfrm>
            <a:off x="6077844" y="4103192"/>
            <a:ext cx="1882478" cy="235248"/>
          </a:xfrm>
          <a:prstGeom prst="rect">
            <a:avLst/>
          </a:prstGeom>
          <a:noFill/>
          <a:ln/>
        </p:spPr>
        <p:txBody>
          <a:bodyPr wrap="none" lIns="0" tIns="0" rIns="0" bIns="0" rtlCol="0" anchor="t"/>
          <a:lstStyle/>
          <a:p>
            <a:pPr>
              <a:lnSpc>
                <a:spcPts val="1833"/>
              </a:lnSpc>
            </a:pPr>
            <a:r>
              <a:rPr lang="en-US" b="1" kern="0" spc="-30" dirty="0">
                <a:solidFill>
                  <a:srgbClr val="E0D6DE"/>
                </a:solidFill>
                <a:latin typeface="Times New Roman" panose="02020603050405020304" pitchFamily="18" charset="0"/>
                <a:ea typeface="Petrona Bold" pitchFamily="34" charset="-122"/>
                <a:cs typeface="Times New Roman" panose="02020603050405020304" pitchFamily="18" charset="0"/>
              </a:rPr>
              <a:t>Improve Accessibility</a:t>
            </a:r>
            <a:endParaRPr lang="en-US" dirty="0">
              <a:latin typeface="Times New Roman" panose="02020603050405020304" pitchFamily="18" charset="0"/>
              <a:cs typeface="Times New Roman" panose="02020603050405020304" pitchFamily="18" charset="0"/>
            </a:endParaRPr>
          </a:p>
        </p:txBody>
      </p:sp>
      <p:sp>
        <p:nvSpPr>
          <p:cNvPr id="19" name="Text 16"/>
          <p:cNvSpPr/>
          <p:nvPr/>
        </p:nvSpPr>
        <p:spPr>
          <a:xfrm>
            <a:off x="6077844" y="4424462"/>
            <a:ext cx="5612209" cy="688479"/>
          </a:xfrm>
          <a:prstGeom prst="rect">
            <a:avLst/>
          </a:prstGeom>
          <a:noFill/>
          <a:ln/>
        </p:spPr>
        <p:txBody>
          <a:bodyPr wrap="square" lIns="0" tIns="0" rIns="0" bIns="0" rtlCol="0" anchor="t"/>
          <a:lstStyle/>
          <a:p>
            <a:pPr algn="just">
              <a:lnSpc>
                <a:spcPts val="1792"/>
              </a:lnSpc>
            </a:pPr>
            <a:r>
              <a:rPr lang="en-US" sz="1400" kern="0" spc="-22" dirty="0">
                <a:solidFill>
                  <a:srgbClr val="E0D6DE"/>
                </a:solidFill>
                <a:latin typeface="Times New Roman" panose="02020603050405020304" pitchFamily="18" charset="0"/>
                <a:ea typeface="Inter" pitchFamily="34" charset="-122"/>
                <a:cs typeface="Times New Roman" panose="02020603050405020304" pitchFamily="18" charset="0"/>
              </a:rPr>
              <a:t>Ensure the login page is accessible across different devices and assistive technologies. Test for keyboard navigation, screen reader compatibility, and responsive design elements.</a:t>
            </a:r>
            <a:endParaRPr lang="en-US" sz="1400" dirty="0">
              <a:latin typeface="Times New Roman" panose="02020603050405020304" pitchFamily="18" charset="0"/>
              <a:cs typeface="Times New Roman" panose="02020603050405020304" pitchFamily="18" charset="0"/>
            </a:endParaRPr>
          </a:p>
        </p:txBody>
      </p:sp>
      <p:sp>
        <p:nvSpPr>
          <p:cNvPr id="20" name="Shape 17"/>
          <p:cNvSpPr/>
          <p:nvPr/>
        </p:nvSpPr>
        <p:spPr>
          <a:xfrm>
            <a:off x="5431334" y="5712818"/>
            <a:ext cx="501948" cy="19050"/>
          </a:xfrm>
          <a:prstGeom prst="roundRect">
            <a:avLst>
              <a:gd name="adj" fmla="val 316233"/>
            </a:avLst>
          </a:prstGeom>
          <a:solidFill>
            <a:srgbClr val="48367C"/>
          </a:solidFill>
          <a:ln/>
        </p:spPr>
      </p:sp>
      <p:sp>
        <p:nvSpPr>
          <p:cNvPr id="21" name="Shape 18"/>
          <p:cNvSpPr/>
          <p:nvPr/>
        </p:nvSpPr>
        <p:spPr>
          <a:xfrm>
            <a:off x="5127725" y="5561013"/>
            <a:ext cx="322659" cy="322659"/>
          </a:xfrm>
          <a:prstGeom prst="roundRect">
            <a:avLst>
              <a:gd name="adj" fmla="val 18671"/>
            </a:avLst>
          </a:prstGeom>
          <a:solidFill>
            <a:srgbClr val="2F1D63"/>
          </a:solidFill>
          <a:ln w="7620">
            <a:solidFill>
              <a:srgbClr val="48367C"/>
            </a:solidFill>
            <a:prstDash val="solid"/>
          </a:ln>
        </p:spPr>
      </p:sp>
      <p:sp>
        <p:nvSpPr>
          <p:cNvPr id="22" name="Text 19"/>
          <p:cNvSpPr/>
          <p:nvPr/>
        </p:nvSpPr>
        <p:spPr>
          <a:xfrm>
            <a:off x="5230416" y="5609332"/>
            <a:ext cx="117277" cy="225921"/>
          </a:xfrm>
          <a:prstGeom prst="rect">
            <a:avLst/>
          </a:prstGeom>
          <a:noFill/>
          <a:ln/>
        </p:spPr>
        <p:txBody>
          <a:bodyPr wrap="none" lIns="0" tIns="0" rIns="0" bIns="0" rtlCol="0" anchor="t"/>
          <a:lstStyle/>
          <a:p>
            <a:pPr algn="ctr">
              <a:lnSpc>
                <a:spcPts val="1750"/>
              </a:lnSpc>
            </a:pPr>
            <a:r>
              <a:rPr lang="en-US" sz="1750" b="1" kern="0" spc="-36" dirty="0">
                <a:solidFill>
                  <a:srgbClr val="E0D6DE"/>
                </a:solidFill>
                <a:latin typeface="Times New Roman" panose="02020603050405020304" pitchFamily="18" charset="0"/>
                <a:ea typeface="Petrona Bold" pitchFamily="34" charset="-122"/>
                <a:cs typeface="Times New Roman" panose="02020603050405020304" pitchFamily="18" charset="0"/>
              </a:rPr>
              <a:t>4</a:t>
            </a:r>
            <a:endParaRPr lang="en-US" sz="1750" dirty="0">
              <a:latin typeface="Times New Roman" panose="02020603050405020304" pitchFamily="18" charset="0"/>
              <a:cs typeface="Times New Roman" panose="02020603050405020304" pitchFamily="18" charset="0"/>
            </a:endParaRPr>
          </a:p>
        </p:txBody>
      </p:sp>
      <p:sp>
        <p:nvSpPr>
          <p:cNvPr id="23" name="Text 20"/>
          <p:cNvSpPr/>
          <p:nvPr/>
        </p:nvSpPr>
        <p:spPr>
          <a:xfrm>
            <a:off x="6077844" y="5543054"/>
            <a:ext cx="1882478" cy="235248"/>
          </a:xfrm>
          <a:prstGeom prst="rect">
            <a:avLst/>
          </a:prstGeom>
          <a:noFill/>
          <a:ln/>
        </p:spPr>
        <p:txBody>
          <a:bodyPr wrap="none" lIns="0" tIns="0" rIns="0" bIns="0" rtlCol="0" anchor="t"/>
          <a:lstStyle/>
          <a:p>
            <a:pPr>
              <a:lnSpc>
                <a:spcPts val="1833"/>
              </a:lnSpc>
            </a:pPr>
            <a:r>
              <a:rPr lang="en-US" b="1" kern="0" spc="-30" dirty="0">
                <a:solidFill>
                  <a:srgbClr val="E0D6DE"/>
                </a:solidFill>
                <a:latin typeface="Times New Roman" panose="02020603050405020304" pitchFamily="18" charset="0"/>
                <a:ea typeface="Petrona Bold" pitchFamily="34" charset="-122"/>
                <a:cs typeface="Times New Roman" panose="02020603050405020304" pitchFamily="18" charset="0"/>
              </a:rPr>
              <a:t>Establish Traceability</a:t>
            </a:r>
            <a:endParaRPr lang="en-US" dirty="0">
              <a:latin typeface="Times New Roman" panose="02020603050405020304" pitchFamily="18" charset="0"/>
              <a:cs typeface="Times New Roman" panose="02020603050405020304" pitchFamily="18" charset="0"/>
            </a:endParaRPr>
          </a:p>
        </p:txBody>
      </p:sp>
      <p:sp>
        <p:nvSpPr>
          <p:cNvPr id="24" name="Text 21"/>
          <p:cNvSpPr/>
          <p:nvPr/>
        </p:nvSpPr>
        <p:spPr>
          <a:xfrm>
            <a:off x="6077844" y="5864325"/>
            <a:ext cx="5612209" cy="458986"/>
          </a:xfrm>
          <a:prstGeom prst="rect">
            <a:avLst/>
          </a:prstGeom>
          <a:noFill/>
          <a:ln/>
        </p:spPr>
        <p:txBody>
          <a:bodyPr wrap="square" lIns="0" tIns="0" rIns="0" bIns="0" rtlCol="0" anchor="t"/>
          <a:lstStyle/>
          <a:p>
            <a:pPr algn="just">
              <a:lnSpc>
                <a:spcPts val="1792"/>
              </a:lnSpc>
            </a:pPr>
            <a:r>
              <a:rPr lang="en-US" sz="1400" kern="0" spc="-22" dirty="0">
                <a:solidFill>
                  <a:srgbClr val="E0D6DE"/>
                </a:solidFill>
                <a:latin typeface="Times New Roman" panose="02020603050405020304" pitchFamily="18" charset="0"/>
                <a:ea typeface="Inter" pitchFamily="34" charset="-122"/>
                <a:cs typeface="Times New Roman" panose="02020603050405020304" pitchFamily="18" charset="0"/>
              </a:rPr>
              <a:t>Create a comprehensive Requirement Traceability Matrix (RTM) to map test cases to specific requirements, ensuring complete coverage of all login functionality aspects.</a:t>
            </a:r>
            <a:endParaRPr lang="en-US" sz="14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82CAC4C5-0602-2CB9-BF65-B327472FF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0" y="394444"/>
            <a:ext cx="4830276" cy="60722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02DDD-2005-D701-166A-913BB9A2D88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A44F03E-AED0-303C-52C5-330BF5C72526}"/>
              </a:ext>
            </a:extLst>
          </p:cNvPr>
          <p:cNvSpPr/>
          <p:nvPr/>
        </p:nvSpPr>
        <p:spPr>
          <a:xfrm>
            <a:off x="5270103" y="879872"/>
            <a:ext cx="6063457" cy="654447"/>
          </a:xfrm>
          <a:prstGeom prst="rect">
            <a:avLst/>
          </a:prstGeom>
          <a:noFill/>
          <a:ln/>
        </p:spPr>
        <p:txBody>
          <a:bodyPr wrap="none" lIns="0" tIns="0" rIns="0" bIns="0" rtlCol="0" anchor="t"/>
          <a:lstStyle/>
          <a:p>
            <a:pPr>
              <a:lnSpc>
                <a:spcPts val="5125"/>
              </a:lnSpc>
            </a:pPr>
            <a:r>
              <a:rPr lang="en-US" sz="4083" b="1" u="sng" kern="0" spc="-82" dirty="0">
                <a:solidFill>
                  <a:srgbClr val="FFC000"/>
                </a:solidFill>
                <a:latin typeface="Times New Roman" panose="02020603050405020304" pitchFamily="18" charset="0"/>
                <a:ea typeface="Petrona Bold" pitchFamily="34" charset="-122"/>
                <a:cs typeface="Times New Roman" panose="02020603050405020304" pitchFamily="18" charset="0"/>
              </a:rPr>
              <a:t>Roles and Responsibilities</a:t>
            </a:r>
            <a:endParaRPr lang="en-US" sz="4083" u="sng" dirty="0">
              <a:solidFill>
                <a:srgbClr val="FFC000"/>
              </a:solidFill>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B01496FA-9F40-6DD4-F542-7A52F25A2594}"/>
              </a:ext>
            </a:extLst>
          </p:cNvPr>
          <p:cNvSpPr/>
          <p:nvPr/>
        </p:nvSpPr>
        <p:spPr>
          <a:xfrm>
            <a:off x="5270104" y="1833464"/>
            <a:ext cx="6223794" cy="4144566"/>
          </a:xfrm>
          <a:prstGeom prst="roundRect">
            <a:avLst>
              <a:gd name="adj" fmla="val 2021"/>
            </a:avLst>
          </a:prstGeom>
          <a:noFill/>
          <a:ln w="7620">
            <a:solidFill>
              <a:srgbClr val="FFFFFF">
                <a:alpha val="24000"/>
              </a:srgbClr>
            </a:solidFill>
            <a:prstDash val="solid"/>
          </a:ln>
        </p:spPr>
      </p:sp>
      <p:sp>
        <p:nvSpPr>
          <p:cNvPr id="5" name="Shape 2">
            <a:extLst>
              <a:ext uri="{FF2B5EF4-FFF2-40B4-BE49-F238E27FC236}">
                <a16:creationId xmlns:a16="http://schemas.microsoft.com/office/drawing/2014/main" id="{6D0F8170-F0C5-1DF3-FC6D-B5193F1EB2DC}"/>
              </a:ext>
            </a:extLst>
          </p:cNvPr>
          <p:cNvSpPr/>
          <p:nvPr/>
        </p:nvSpPr>
        <p:spPr>
          <a:xfrm>
            <a:off x="5276454" y="1839814"/>
            <a:ext cx="6211093" cy="890191"/>
          </a:xfrm>
          <a:prstGeom prst="rect">
            <a:avLst/>
          </a:prstGeom>
          <a:solidFill>
            <a:srgbClr val="FFFFFF">
              <a:alpha val="4000"/>
            </a:srgbClr>
          </a:solidFill>
          <a:ln/>
        </p:spPr>
        <p:txBody>
          <a:bodyPr/>
          <a:lstStyle/>
          <a:p>
            <a:endPar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endParaRPr>
          </a:p>
          <a:p>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Bhabani Sankar Khadiratna</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7" name="Text 4">
            <a:extLst>
              <a:ext uri="{FF2B5EF4-FFF2-40B4-BE49-F238E27FC236}">
                <a16:creationId xmlns:a16="http://schemas.microsoft.com/office/drawing/2014/main" id="{47D4FCBC-62DC-E559-89C1-F885EE6F5649}"/>
              </a:ext>
            </a:extLst>
          </p:cNvPr>
          <p:cNvSpPr/>
          <p:nvPr/>
        </p:nvSpPr>
        <p:spPr>
          <a:xfrm>
            <a:off x="8378825" y="1965821"/>
            <a:ext cx="290929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Project Lead, TC_LOGIN_001 to TC_LOGIN_008</a:t>
            </a:r>
            <a:endParaRPr lang="en-US" sz="1600" dirty="0">
              <a:latin typeface="Times New Roman" panose="02020603050405020304" pitchFamily="18" charset="0"/>
              <a:cs typeface="Times New Roman" panose="02020603050405020304" pitchFamily="18" charset="0"/>
            </a:endParaRPr>
          </a:p>
        </p:txBody>
      </p:sp>
      <p:sp>
        <p:nvSpPr>
          <p:cNvPr id="8" name="Shape 5">
            <a:extLst>
              <a:ext uri="{FF2B5EF4-FFF2-40B4-BE49-F238E27FC236}">
                <a16:creationId xmlns:a16="http://schemas.microsoft.com/office/drawing/2014/main" id="{11E25133-2C4F-08C5-BDBE-2576D2E22CEF}"/>
              </a:ext>
            </a:extLst>
          </p:cNvPr>
          <p:cNvSpPr/>
          <p:nvPr/>
        </p:nvSpPr>
        <p:spPr>
          <a:xfrm>
            <a:off x="5276454" y="2730005"/>
            <a:ext cx="6211093" cy="890191"/>
          </a:xfrm>
          <a:prstGeom prst="rect">
            <a:avLst/>
          </a:prstGeom>
          <a:solidFill>
            <a:srgbClr val="000000">
              <a:alpha val="4000"/>
            </a:srgbClr>
          </a:solidFill>
          <a:ln/>
        </p:spPr>
        <p:txBody>
          <a:bodyPr/>
          <a:lstStyle/>
          <a:p>
            <a:endPar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endParaRPr>
          </a:p>
          <a:p>
            <a:r>
              <a:rPr lang="en-US" sz="1800" kern="0" spc="-32" dirty="0" err="1">
                <a:solidFill>
                  <a:srgbClr val="E0D6DE"/>
                </a:solidFill>
                <a:latin typeface="Times New Roman" panose="02020603050405020304" pitchFamily="18" charset="0"/>
                <a:ea typeface="Inter" pitchFamily="34" charset="-122"/>
                <a:cs typeface="Times New Roman" panose="02020603050405020304" pitchFamily="18" charset="0"/>
              </a:rPr>
              <a:t>Shubhadip</a:t>
            </a:r>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 Paul</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9" name="Text 6">
            <a:extLst>
              <a:ext uri="{FF2B5EF4-FFF2-40B4-BE49-F238E27FC236}">
                <a16:creationId xmlns:a16="http://schemas.microsoft.com/office/drawing/2014/main" id="{99F82FDB-60A5-1B40-745C-20C23E682498}"/>
              </a:ext>
            </a:extLst>
          </p:cNvPr>
          <p:cNvSpPr/>
          <p:nvPr/>
        </p:nvSpPr>
        <p:spPr>
          <a:xfrm>
            <a:off x="5475883" y="2856012"/>
            <a:ext cx="2703513" cy="319088"/>
          </a:xfrm>
          <a:prstGeom prst="rect">
            <a:avLst/>
          </a:prstGeom>
          <a:noFill/>
          <a:ln/>
        </p:spPr>
        <p:txBody>
          <a:bodyPr wrap="none" lIns="0" tIns="0" rIns="0" bIns="0" rtlCol="0" anchor="t"/>
          <a:lstStyle/>
          <a:p>
            <a:pPr>
              <a:lnSpc>
                <a:spcPts val="2500"/>
              </a:lnSpc>
            </a:pPr>
            <a:endParaRPr lang="en-US" sz="1600"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353491B9-FD6B-056D-2C19-F1A38E14A27A}"/>
              </a:ext>
            </a:extLst>
          </p:cNvPr>
          <p:cNvSpPr/>
          <p:nvPr/>
        </p:nvSpPr>
        <p:spPr>
          <a:xfrm>
            <a:off x="8378825" y="2975669"/>
            <a:ext cx="3308151"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TC_LOGIN_009 to TC_LOGIN_016</a:t>
            </a:r>
            <a:endParaRPr lang="en-US" sz="1600" dirty="0">
              <a:latin typeface="Times New Roman" panose="02020603050405020304" pitchFamily="18" charset="0"/>
              <a:cs typeface="Times New Roman" panose="02020603050405020304" pitchFamily="18" charset="0"/>
            </a:endParaRPr>
          </a:p>
        </p:txBody>
      </p:sp>
      <p:sp>
        <p:nvSpPr>
          <p:cNvPr id="11" name="Shape 8">
            <a:extLst>
              <a:ext uri="{FF2B5EF4-FFF2-40B4-BE49-F238E27FC236}">
                <a16:creationId xmlns:a16="http://schemas.microsoft.com/office/drawing/2014/main" id="{CE9CC618-B64D-50A5-B628-ADC054DE6449}"/>
              </a:ext>
            </a:extLst>
          </p:cNvPr>
          <p:cNvSpPr/>
          <p:nvPr/>
        </p:nvSpPr>
        <p:spPr>
          <a:xfrm>
            <a:off x="5276454" y="3620195"/>
            <a:ext cx="6211093" cy="890191"/>
          </a:xfrm>
          <a:prstGeom prst="rect">
            <a:avLst/>
          </a:prstGeom>
          <a:solidFill>
            <a:srgbClr val="FFFFFF">
              <a:alpha val="4000"/>
            </a:srgbClr>
          </a:solidFill>
          <a:ln/>
        </p:spPr>
        <p:txBody>
          <a:bodyPr/>
          <a:lstStyle/>
          <a:p>
            <a:endPar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endParaRPr>
          </a:p>
          <a:p>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Ambala Rakesh</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12" name="Text 9">
            <a:extLst>
              <a:ext uri="{FF2B5EF4-FFF2-40B4-BE49-F238E27FC236}">
                <a16:creationId xmlns:a16="http://schemas.microsoft.com/office/drawing/2014/main" id="{0D4B68E6-1C65-E900-B51A-E977CCFD3027}"/>
              </a:ext>
            </a:extLst>
          </p:cNvPr>
          <p:cNvSpPr/>
          <p:nvPr/>
        </p:nvSpPr>
        <p:spPr>
          <a:xfrm>
            <a:off x="5475883" y="3746203"/>
            <a:ext cx="2703513" cy="319088"/>
          </a:xfrm>
          <a:prstGeom prst="rect">
            <a:avLst/>
          </a:prstGeom>
          <a:noFill/>
          <a:ln/>
        </p:spPr>
        <p:txBody>
          <a:bodyPr wrap="none" lIns="0" tIns="0" rIns="0" bIns="0" rtlCol="0" anchor="t"/>
          <a:lstStyle/>
          <a:p>
            <a:pPr>
              <a:lnSpc>
                <a:spcPts val="2500"/>
              </a:lnSpc>
            </a:pPr>
            <a:endParaRPr lang="en-US" sz="160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E90520C8-10D8-18E7-5F45-C44BF2DCBB3C}"/>
              </a:ext>
            </a:extLst>
          </p:cNvPr>
          <p:cNvSpPr/>
          <p:nvPr/>
        </p:nvSpPr>
        <p:spPr>
          <a:xfrm>
            <a:off x="8378825" y="3904765"/>
            <a:ext cx="3108722"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TC_LOGIN_017 to TC_LOGIN_024</a:t>
            </a:r>
            <a:endParaRPr lang="en-US" sz="1600" dirty="0">
              <a:latin typeface="Times New Roman" panose="02020603050405020304" pitchFamily="18" charset="0"/>
              <a:cs typeface="Times New Roman" panose="02020603050405020304" pitchFamily="18" charset="0"/>
            </a:endParaRPr>
          </a:p>
        </p:txBody>
      </p:sp>
      <p:sp>
        <p:nvSpPr>
          <p:cNvPr id="14" name="Shape 11">
            <a:extLst>
              <a:ext uri="{FF2B5EF4-FFF2-40B4-BE49-F238E27FC236}">
                <a16:creationId xmlns:a16="http://schemas.microsoft.com/office/drawing/2014/main" id="{654559B0-1EFB-7593-E069-632A2B440B41}"/>
              </a:ext>
            </a:extLst>
          </p:cNvPr>
          <p:cNvSpPr/>
          <p:nvPr/>
        </p:nvSpPr>
        <p:spPr>
          <a:xfrm>
            <a:off x="5289155" y="4510385"/>
            <a:ext cx="6211093" cy="890191"/>
          </a:xfrm>
          <a:prstGeom prst="rect">
            <a:avLst/>
          </a:prstGeom>
          <a:solidFill>
            <a:srgbClr val="000000">
              <a:alpha val="4000"/>
            </a:srgbClr>
          </a:solidFill>
          <a:ln/>
        </p:spPr>
        <p:txBody>
          <a:bodyPr/>
          <a:lstStyle/>
          <a:p>
            <a:endPar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endParaRPr>
          </a:p>
          <a:p>
            <a:r>
              <a:rPr lang="en-US" sz="1800" kern="0" spc="-32" dirty="0" err="1">
                <a:solidFill>
                  <a:srgbClr val="E0D6DE"/>
                </a:solidFill>
                <a:latin typeface="Times New Roman" panose="02020603050405020304" pitchFamily="18" charset="0"/>
                <a:ea typeface="Inter" pitchFamily="34" charset="-122"/>
                <a:cs typeface="Times New Roman" panose="02020603050405020304" pitchFamily="18" charset="0"/>
              </a:rPr>
              <a:t>Middela</a:t>
            </a:r>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 </a:t>
            </a:r>
            <a:r>
              <a:rPr lang="en-US" sz="1800" kern="0" spc="-32" dirty="0" err="1">
                <a:solidFill>
                  <a:srgbClr val="E0D6DE"/>
                </a:solidFill>
                <a:latin typeface="Times New Roman" panose="02020603050405020304" pitchFamily="18" charset="0"/>
                <a:ea typeface="Inter" pitchFamily="34" charset="-122"/>
                <a:cs typeface="Times New Roman" panose="02020603050405020304" pitchFamily="18" charset="0"/>
              </a:rPr>
              <a:t>Sathvika</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16" name="Text 13">
            <a:extLst>
              <a:ext uri="{FF2B5EF4-FFF2-40B4-BE49-F238E27FC236}">
                <a16:creationId xmlns:a16="http://schemas.microsoft.com/office/drawing/2014/main" id="{9739ADC5-7FA8-AA2D-A11A-BD90DA870DD1}"/>
              </a:ext>
            </a:extLst>
          </p:cNvPr>
          <p:cNvSpPr/>
          <p:nvPr/>
        </p:nvSpPr>
        <p:spPr>
          <a:xfrm>
            <a:off x="8378825" y="4756049"/>
            <a:ext cx="2954735"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TC_LOGIN_025 to TC_LOGIN_032</a:t>
            </a:r>
            <a:endParaRPr lang="en-US" sz="16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38F0A73B-84E6-97EA-169E-C65E893E6C9A}"/>
              </a:ext>
            </a:extLst>
          </p:cNvPr>
          <p:cNvSpPr/>
          <p:nvPr/>
        </p:nvSpPr>
        <p:spPr>
          <a:xfrm>
            <a:off x="5276454" y="5400576"/>
            <a:ext cx="6211093" cy="571103"/>
          </a:xfrm>
          <a:prstGeom prst="rect">
            <a:avLst/>
          </a:prstGeom>
          <a:solidFill>
            <a:srgbClr val="FFFFFF">
              <a:alpha val="4000"/>
            </a:srgbClr>
          </a:solidFill>
          <a:ln/>
        </p:spPr>
        <p:txBody>
          <a:bodyPr/>
          <a:lstStyle/>
          <a:p>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Mansi Santosh </a:t>
            </a:r>
            <a:r>
              <a:rPr lang="en-US" sz="1800" kern="0" spc="-32" dirty="0" err="1">
                <a:solidFill>
                  <a:srgbClr val="E0D6DE"/>
                </a:solidFill>
                <a:latin typeface="Times New Roman" panose="02020603050405020304" pitchFamily="18" charset="0"/>
                <a:ea typeface="Inter" pitchFamily="34" charset="-122"/>
                <a:cs typeface="Times New Roman" panose="02020603050405020304" pitchFamily="18" charset="0"/>
              </a:rPr>
              <a:t>Mahale</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18" name="Text 15">
            <a:extLst>
              <a:ext uri="{FF2B5EF4-FFF2-40B4-BE49-F238E27FC236}">
                <a16:creationId xmlns:a16="http://schemas.microsoft.com/office/drawing/2014/main" id="{61000020-5F84-6B51-CF7F-ABB7436A92E6}"/>
              </a:ext>
            </a:extLst>
          </p:cNvPr>
          <p:cNvSpPr/>
          <p:nvPr/>
        </p:nvSpPr>
        <p:spPr>
          <a:xfrm>
            <a:off x="5475883" y="5526584"/>
            <a:ext cx="2703513" cy="319088"/>
          </a:xfrm>
          <a:prstGeom prst="rect">
            <a:avLst/>
          </a:prstGeom>
          <a:noFill/>
          <a:ln/>
        </p:spPr>
        <p:txBody>
          <a:bodyPr wrap="none" lIns="0" tIns="0" rIns="0" bIns="0" rtlCol="0" anchor="t"/>
          <a:lstStyle/>
          <a:p>
            <a:pPr>
              <a:lnSpc>
                <a:spcPts val="2500"/>
              </a:lnSpc>
            </a:pPr>
            <a:endParaRPr lang="en-US" sz="160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36043A57-F488-3A0E-B00C-ABA05FD9ACC7}"/>
              </a:ext>
            </a:extLst>
          </p:cNvPr>
          <p:cNvSpPr/>
          <p:nvPr/>
        </p:nvSpPr>
        <p:spPr>
          <a:xfrm>
            <a:off x="8394701" y="5424468"/>
            <a:ext cx="290929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TC_LOGIN_033 to TC_LOGIN_040</a:t>
            </a:r>
            <a:endParaRPr lang="en-US" sz="1600"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8F5575E9-6B5E-2654-8E46-C99C5F327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51" y="1907480"/>
            <a:ext cx="3922587" cy="3486744"/>
          </a:xfrm>
          <a:prstGeom prst="rect">
            <a:avLst/>
          </a:prstGeom>
        </p:spPr>
      </p:pic>
    </p:spTree>
    <p:extLst>
      <p:ext uri="{BB962C8B-B14F-4D97-AF65-F5344CB8AC3E}">
        <p14:creationId xmlns:p14="http://schemas.microsoft.com/office/powerpoint/2010/main" val="21205167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1397</TotalTime>
  <Words>2398</Words>
  <Application>Microsoft Office PowerPoint</Application>
  <PresentationFormat>Widescreen</PresentationFormat>
  <Paragraphs>366</Paragraphs>
  <Slides>31</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Agency FB</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SHUBHADIP PAUL</dc:creator>
  <cp:lastModifiedBy>Bhabani Sankar Khadiratna</cp:lastModifiedBy>
  <cp:revision>27</cp:revision>
  <dcterms:created xsi:type="dcterms:W3CDTF">2024-11-06T11:48:48Z</dcterms:created>
  <dcterms:modified xsi:type="dcterms:W3CDTF">2024-11-11T09:27:16Z</dcterms:modified>
</cp:coreProperties>
</file>